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Lst>
  <p:notesMasterIdLst>
    <p:notesMasterId r:id="rId24"/>
  </p:notesMasterIdLst>
  <p:sldIdLst>
    <p:sldId id="265" r:id="rId3"/>
    <p:sldId id="301" r:id="rId4"/>
    <p:sldId id="308" r:id="rId5"/>
    <p:sldId id="303" r:id="rId6"/>
    <p:sldId id="258" r:id="rId7"/>
    <p:sldId id="306" r:id="rId8"/>
    <p:sldId id="295" r:id="rId9"/>
    <p:sldId id="304" r:id="rId10"/>
    <p:sldId id="305" r:id="rId11"/>
    <p:sldId id="311" r:id="rId12"/>
    <p:sldId id="819" r:id="rId13"/>
    <p:sldId id="820" r:id="rId14"/>
    <p:sldId id="821" r:id="rId15"/>
    <p:sldId id="822" r:id="rId16"/>
    <p:sldId id="823" r:id="rId17"/>
    <p:sldId id="824" r:id="rId18"/>
    <p:sldId id="825" r:id="rId19"/>
    <p:sldId id="826" r:id="rId20"/>
    <p:sldId id="818" r:id="rId21"/>
    <p:sldId id="302" r:id="rId22"/>
    <p:sldId id="26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dley Marazas" initials="BM" lastIdx="6" clrIdx="0">
    <p:extLst>
      <p:ext uri="{19B8F6BF-5375-455C-9EA6-DF929625EA0E}">
        <p15:presenceInfo xmlns:p15="http://schemas.microsoft.com/office/powerpoint/2012/main" userId="S::bmarazas@crestron.com::380d2fae-57e6-4eb1-8f96-2e9dc4c06b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48"/>
    <p:restoredTop sz="94783"/>
  </p:normalViewPr>
  <p:slideViewPr>
    <p:cSldViewPr snapToGrid="0" snapToObjects="1">
      <p:cViewPr varScale="1">
        <p:scale>
          <a:sx n="106" d="100"/>
          <a:sy n="106" d="100"/>
        </p:scale>
        <p:origin x="34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27T15:34:51.029" idx="2">
    <p:pos x="7680" y="0"/>
    <p:text>Does Crestron have the rights to use all image/graphics/pictures in this document?  if not, they must be removed.</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8-27T15:33:55.035" idx="1">
    <p:pos x="1273" y="334"/>
    <p:text>Crestron trademark</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CDCAE-68C0-334B-9F46-D4D1B30F0BFA}" type="datetimeFigureOut">
              <a:rPr lang="en-US" smtClean="0"/>
              <a:t>9/18/2020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0E9B4-FB23-8541-9166-BB6DB65B1DD7}" type="slidenum">
              <a:rPr lang="en-US" smtClean="0"/>
              <a:t>‹#›</a:t>
            </a:fld>
            <a:endParaRPr lang="en-US"/>
          </a:p>
        </p:txBody>
      </p:sp>
    </p:spTree>
    <p:extLst>
      <p:ext uri="{BB962C8B-B14F-4D97-AF65-F5344CB8AC3E}">
        <p14:creationId xmlns:p14="http://schemas.microsoft.com/office/powerpoint/2010/main" val="4096986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0E9B4-FB23-8541-9166-BB6DB65B1DD7}" type="slidenum">
              <a:rPr lang="en-US" smtClean="0"/>
              <a:t>18</a:t>
            </a:fld>
            <a:endParaRPr lang="en-US"/>
          </a:p>
        </p:txBody>
      </p:sp>
    </p:spTree>
    <p:extLst>
      <p:ext uri="{BB962C8B-B14F-4D97-AF65-F5344CB8AC3E}">
        <p14:creationId xmlns:p14="http://schemas.microsoft.com/office/powerpoint/2010/main" val="3640035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4F1FD2-58AB-4299-8481-02EEA6DAFC9F}" type="slidenum">
              <a:rPr lang="en-GB" smtClean="0"/>
              <a:t>19</a:t>
            </a:fld>
            <a:endParaRPr lang="en-GB" dirty="0"/>
          </a:p>
        </p:txBody>
      </p:sp>
    </p:spTree>
    <p:extLst>
      <p:ext uri="{BB962C8B-B14F-4D97-AF65-F5344CB8AC3E}">
        <p14:creationId xmlns:p14="http://schemas.microsoft.com/office/powerpoint/2010/main" val="1370188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C549AC-F50C-2846-8670-321F2BD26216}"/>
              </a:ext>
            </a:extLst>
          </p:cNvPr>
          <p:cNvSpPr/>
          <p:nvPr userDrawn="1"/>
        </p:nvSpPr>
        <p:spPr>
          <a:xfrm>
            <a:off x="342900" y="304799"/>
            <a:ext cx="11506200" cy="5867401"/>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5" name="Rectangle 4">
            <a:extLst>
              <a:ext uri="{FF2B5EF4-FFF2-40B4-BE49-F238E27FC236}">
                <a16:creationId xmlns:a16="http://schemas.microsoft.com/office/drawing/2014/main" id="{3FD0CF14-31CA-7847-9353-1F8F1455B937}"/>
              </a:ext>
            </a:extLst>
          </p:cNvPr>
          <p:cNvSpPr/>
          <p:nvPr userDrawn="1"/>
        </p:nvSpPr>
        <p:spPr>
          <a:xfrm>
            <a:off x="342901" y="304799"/>
            <a:ext cx="11506199" cy="5867401"/>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2192383"/>
            <a:ext cx="11506200" cy="2092234"/>
          </a:xfrm>
        </p:spPr>
        <p:txBody>
          <a:bodyPr/>
          <a:lstStyle>
            <a:lvl1pPr algn="ctr">
              <a:lnSpc>
                <a:spcPct val="150000"/>
              </a:lnSpc>
              <a:spcAft>
                <a:spcPts val="2400"/>
              </a:spcAft>
              <a:defRPr>
                <a:solidFill>
                  <a:srgbClr val="FFFFFF"/>
                </a:solidFill>
              </a:defRPr>
            </a:lvl1pPr>
          </a:lstStyle>
          <a:p>
            <a:r>
              <a:rPr lang="en-US" dirty="0"/>
              <a:t>Presentation Title</a:t>
            </a:r>
          </a:p>
        </p:txBody>
      </p:sp>
      <p:cxnSp>
        <p:nvCxnSpPr>
          <p:cNvPr id="7" name="Straight Connector 6">
            <a:extLst>
              <a:ext uri="{FF2B5EF4-FFF2-40B4-BE49-F238E27FC236}">
                <a16:creationId xmlns:a16="http://schemas.microsoft.com/office/drawing/2014/main" id="{5B72A5A5-404E-4B40-B90E-20B97CC84047}"/>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2DAEF6-EC91-4342-B75E-72D7E9F2C91A}"/>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8049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pic>
        <p:nvPicPr>
          <p:cNvPr id="6" name="Picture 5" descr="A picture containing outdoor, watercraft, transport, vessel&#10;&#10;Description automatically generated">
            <a:extLst>
              <a:ext uri="{FF2B5EF4-FFF2-40B4-BE49-F238E27FC236}">
                <a16:creationId xmlns:a16="http://schemas.microsoft.com/office/drawing/2014/main" id="{97D92E08-45D5-D443-924E-4F7ABE83A6B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b="-1"/>
          <a:stretch/>
        </p:blipFill>
        <p:spPr>
          <a:xfrm>
            <a:off x="342900" y="304799"/>
            <a:ext cx="11506200" cy="5867401"/>
          </a:xfrm>
          <a:prstGeom prst="rect">
            <a:avLst/>
          </a:prstGeom>
        </p:spPr>
      </p:pic>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549449" y="3155576"/>
            <a:ext cx="7011490" cy="2601126"/>
          </a:xfrm>
        </p:spPr>
        <p:txBody>
          <a:bodyPr anchor="t"/>
          <a:lstStyle>
            <a:lvl1pPr algn="l">
              <a:defRPr>
                <a:solidFill>
                  <a:schemeClr val="bg2"/>
                </a:solidFill>
              </a:defRPr>
            </a:lvl1pPr>
          </a:lstStyle>
          <a:p>
            <a:r>
              <a:rPr lang="en-US" dirty="0"/>
              <a:t>Insert final remarks</a:t>
            </a:r>
          </a:p>
        </p:txBody>
      </p:sp>
      <p:sp>
        <p:nvSpPr>
          <p:cNvPr id="4" name="TextBox 3">
            <a:extLst>
              <a:ext uri="{FF2B5EF4-FFF2-40B4-BE49-F238E27FC236}">
                <a16:creationId xmlns:a16="http://schemas.microsoft.com/office/drawing/2014/main" id="{0A82CDB4-6B19-BC4B-9859-3FEC1DD9012D}"/>
              </a:ext>
            </a:extLst>
          </p:cNvPr>
          <p:cNvSpPr txBox="1"/>
          <p:nvPr userDrawn="1"/>
        </p:nvSpPr>
        <p:spPr>
          <a:xfrm>
            <a:off x="549449" y="5756702"/>
            <a:ext cx="9319379" cy="276999"/>
          </a:xfrm>
          <a:prstGeom prst="rect">
            <a:avLst/>
          </a:prstGeom>
          <a:noFill/>
        </p:spPr>
        <p:txBody>
          <a:bodyPr wrap="square" lIns="0" tIns="0" rIns="0" bIns="0" rtlCol="0">
            <a:spAutoFit/>
          </a:bodyPr>
          <a:lstStyle/>
          <a:p>
            <a:pPr>
              <a:lnSpc>
                <a:spcPct val="100000"/>
              </a:lnSpc>
            </a:pPr>
            <a:r>
              <a:rPr lang="en-US" sz="900" b="0" i="0" dirty="0">
                <a:solidFill>
                  <a:schemeClr val="tx1"/>
                </a:solidFill>
                <a:latin typeface="Arial Narrow" panose="020B0604020202020204" pitchFamily="34" charset="0"/>
                <a:cs typeface="Arial Narrow" panose="020B0604020202020204" pitchFamily="34" charset="0"/>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©2020 Crestron Electronics, Inc.</a:t>
            </a:r>
          </a:p>
        </p:txBody>
      </p:sp>
      <p:sp>
        <p:nvSpPr>
          <p:cNvPr id="8" name="Rectangle 7">
            <a:extLst>
              <a:ext uri="{FF2B5EF4-FFF2-40B4-BE49-F238E27FC236}">
                <a16:creationId xmlns:a16="http://schemas.microsoft.com/office/drawing/2014/main" id="{527EF3AC-2D07-E94E-B019-CFCAC1545AB5}"/>
              </a:ext>
            </a:extLst>
          </p:cNvPr>
          <p:cNvSpPr/>
          <p:nvPr userDrawn="1"/>
        </p:nvSpPr>
        <p:spPr>
          <a:xfrm>
            <a:off x="549449" y="2766011"/>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362230129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6817C9-BD41-294D-9DE5-64CB6885E9A1}"/>
              </a:ext>
            </a:extLst>
          </p:cNvPr>
          <p:cNvPicPr>
            <a:picLocks noChangeAspect="1"/>
          </p:cNvPicPr>
          <p:nvPr userDrawn="1"/>
        </p:nvPicPr>
        <p:blipFill>
          <a:blip r:embed="rId3" cstate="screen">
            <a:alphaModFix amt="90000"/>
            <a:extLst>
              <a:ext uri="{28A0092B-C50C-407E-A947-70E740481C1C}">
                <a14:useLocalDpi xmlns:a14="http://schemas.microsoft.com/office/drawing/2010/main"/>
              </a:ext>
            </a:extLst>
          </a:blip>
          <a:stretch>
            <a:fillRect/>
          </a:stretch>
        </p:blipFill>
        <p:spPr>
          <a:xfrm>
            <a:off x="2438400" y="3009900"/>
            <a:ext cx="7315200" cy="838200"/>
          </a:xfrm>
          <a:prstGeom prst="rect">
            <a:avLst/>
          </a:prstGeom>
        </p:spPr>
      </p:pic>
    </p:spTree>
    <p:extLst>
      <p:ext uri="{BB962C8B-B14F-4D97-AF65-F5344CB8AC3E}">
        <p14:creationId xmlns:p14="http://schemas.microsoft.com/office/powerpoint/2010/main" val="30621688"/>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C58023-A927-0C4A-9A91-20A1E22B768E}"/>
              </a:ext>
            </a:extLst>
          </p:cNvPr>
          <p:cNvSpPr/>
          <p:nvPr userDrawn="1"/>
        </p:nvSpPr>
        <p:spPr>
          <a:xfrm>
            <a:off x="342900" y="1142999"/>
            <a:ext cx="11506200" cy="5029202"/>
          </a:xfrm>
          <a:prstGeom prst="rect">
            <a:avLst/>
          </a:prstGeom>
          <a:blipFill>
            <a:blip r:embed="rId2" cstate="print">
              <a:extLst>
                <a:ext uri="{28A0092B-C50C-407E-A947-70E740481C1C}">
                  <a14:useLocalDpi xmlns:a14="http://schemas.microsoft.com/office/drawing/2010/main"/>
                </a:ext>
              </a:extLst>
            </a:blip>
            <a:stretch>
              <a:fillRect b="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lvl1pPr>
              <a:defRPr/>
            </a:lvl1pPr>
          </a:lstStyle>
          <a:p>
            <a:r>
              <a:rPr lang="en-US" dirty="0"/>
              <a:t>Presentation Title</a:t>
            </a:r>
          </a:p>
        </p:txBody>
      </p:sp>
      <p:sp>
        <p:nvSpPr>
          <p:cNvPr id="6" name="Rectangle 5">
            <a:extLst>
              <a:ext uri="{FF2B5EF4-FFF2-40B4-BE49-F238E27FC236}">
                <a16:creationId xmlns:a16="http://schemas.microsoft.com/office/drawing/2014/main" id="{FF09BFB6-903A-E84F-8252-D3F6ED6E53DF}"/>
              </a:ext>
            </a:extLst>
          </p:cNvPr>
          <p:cNvSpPr/>
          <p:nvPr userDrawn="1"/>
        </p:nvSpPr>
        <p:spPr>
          <a:xfrm>
            <a:off x="342900" y="1142999"/>
            <a:ext cx="11506200" cy="5029201"/>
          </a:xfrm>
          <a:prstGeom prst="rect">
            <a:avLst/>
          </a:prstGeom>
          <a:solidFill>
            <a:schemeClr val="bg2">
              <a:alpha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Text Placeholder 10">
            <a:extLst>
              <a:ext uri="{FF2B5EF4-FFF2-40B4-BE49-F238E27FC236}">
                <a16:creationId xmlns:a16="http://schemas.microsoft.com/office/drawing/2014/main" id="{9E3EC50F-26D4-4343-9324-FDCDC50EB005}"/>
              </a:ext>
            </a:extLst>
          </p:cNvPr>
          <p:cNvSpPr>
            <a:spLocks noGrp="1"/>
          </p:cNvSpPr>
          <p:nvPr>
            <p:ph type="body" sz="quarter" idx="10" hasCustomPrompt="1"/>
          </p:nvPr>
        </p:nvSpPr>
        <p:spPr>
          <a:xfrm>
            <a:off x="342900" y="2192384"/>
            <a:ext cx="11506200" cy="2092234"/>
          </a:xfrm>
        </p:spPr>
        <p:txBody>
          <a:bodyPr bIns="0" anchor="ctr"/>
          <a:lstStyle>
            <a:lvl1pPr algn="ctr">
              <a:lnSpc>
                <a:spcPct val="150000"/>
              </a:lnSpc>
              <a:spcBef>
                <a:spcPts val="0"/>
              </a:spcBef>
              <a:spcAft>
                <a:spcPts val="2400"/>
              </a:spcAft>
              <a:defRPr b="0">
                <a:solidFill>
                  <a:srgbClr val="FFFFFF"/>
                </a:solidFill>
              </a:defRPr>
            </a:lvl1pPr>
          </a:lstStyle>
          <a:p>
            <a:pPr lvl="0"/>
            <a:r>
              <a:rPr lang="en-US" dirty="0"/>
              <a:t>Section Title</a:t>
            </a:r>
          </a:p>
        </p:txBody>
      </p:sp>
      <p:cxnSp>
        <p:nvCxnSpPr>
          <p:cNvPr id="8" name="Straight Connector 7">
            <a:extLst>
              <a:ext uri="{FF2B5EF4-FFF2-40B4-BE49-F238E27FC236}">
                <a16:creationId xmlns:a16="http://schemas.microsoft.com/office/drawing/2014/main" id="{9C050623-803B-C046-99D8-C925901A1498}"/>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DCE323-3F2C-1342-BE83-2FDC8FE02154}"/>
              </a:ext>
            </a:extLst>
          </p:cNvPr>
          <p:cNvCxnSpPr>
            <a:cxnSpLocks/>
          </p:cNvCxnSpPr>
          <p:nvPr userDrawn="1"/>
        </p:nvCxnSpPr>
        <p:spPr>
          <a:xfrm flipH="1">
            <a:off x="342900" y="6172201"/>
            <a:ext cx="115062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4410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32E40B-CCBD-0A4E-AF8A-EB273A2CE03B}"/>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5EDCE51-345D-FC42-A7F7-92D30A2AF27D}"/>
              </a:ext>
            </a:extLst>
          </p:cNvPr>
          <p:cNvCxnSpPr>
            <a:cxnSpLocks/>
          </p:cNvCxnSpPr>
          <p:nvPr userDrawn="1"/>
        </p:nvCxnSpPr>
        <p:spPr>
          <a:xfrm flipH="1">
            <a:off x="342899" y="1249824"/>
            <a:ext cx="11506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115062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6" name="Straight Connector 5">
            <a:extLst>
              <a:ext uri="{FF2B5EF4-FFF2-40B4-BE49-F238E27FC236}">
                <a16:creationId xmlns:a16="http://schemas.microsoft.com/office/drawing/2014/main" id="{DB4CC6A3-E88D-914B-8183-B6AB87464E45}"/>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558D1D-2D6F-C04A-9B1E-7889396E9934}"/>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34452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7010400" y="304800"/>
            <a:ext cx="4838700" cy="58674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64389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CE52150-67DD-8742-A638-F2298ED121B6}"/>
              </a:ext>
            </a:extLst>
          </p:cNvPr>
          <p:cNvCxnSpPr>
            <a:cxnSpLocks/>
          </p:cNvCxnSpPr>
          <p:nvPr userDrawn="1"/>
        </p:nvCxnSpPr>
        <p:spPr>
          <a:xfrm flipH="1">
            <a:off x="342900" y="304800"/>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4D057B-D19F-5542-BB92-4D4EE1BD903B}"/>
              </a:ext>
            </a:extLst>
          </p:cNvPr>
          <p:cNvCxnSpPr>
            <a:cxnSpLocks/>
          </p:cNvCxnSpPr>
          <p:nvPr userDrawn="1"/>
        </p:nvCxnSpPr>
        <p:spPr>
          <a:xfrm flipH="1">
            <a:off x="3429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758FE88-8D2F-744E-B7C5-72D3B04DC027}"/>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B38CDA1-A2F0-8947-A50E-0AA79A4A910A}"/>
              </a:ext>
            </a:extLst>
          </p:cNvPr>
          <p:cNvCxnSpPr>
            <a:cxnSpLocks/>
          </p:cNvCxnSpPr>
          <p:nvPr userDrawn="1"/>
        </p:nvCxnSpPr>
        <p:spPr>
          <a:xfrm flipH="1">
            <a:off x="342899" y="1249824"/>
            <a:ext cx="6438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78695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5410200" y="304800"/>
            <a:ext cx="6438900" cy="58674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48387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495FCCDF-1129-5440-8F4C-5D89F1BF5066}"/>
              </a:ext>
            </a:extLst>
          </p:cNvPr>
          <p:cNvCxnSpPr>
            <a:cxnSpLocks/>
          </p:cNvCxnSpPr>
          <p:nvPr userDrawn="1"/>
        </p:nvCxnSpPr>
        <p:spPr>
          <a:xfrm flipH="1">
            <a:off x="342900" y="304800"/>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DD12AB-6F20-8447-9C30-8D521A00AB45}"/>
              </a:ext>
            </a:extLst>
          </p:cNvPr>
          <p:cNvCxnSpPr>
            <a:cxnSpLocks/>
          </p:cNvCxnSpPr>
          <p:nvPr userDrawn="1"/>
        </p:nvCxnSpPr>
        <p:spPr>
          <a:xfrm flipH="1">
            <a:off x="342900" y="6172201"/>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09D8B02-76F8-9941-9E90-2026147CC833}"/>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B279DBC-A9EE-CF49-933F-76C01D0E0208}"/>
              </a:ext>
            </a:extLst>
          </p:cNvPr>
          <p:cNvCxnSpPr>
            <a:cxnSpLocks/>
          </p:cNvCxnSpPr>
          <p:nvPr userDrawn="1"/>
        </p:nvCxnSpPr>
        <p:spPr>
          <a:xfrm flipH="1">
            <a:off x="342899" y="1249824"/>
            <a:ext cx="48387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87917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4838700" cy="50292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899" y="304800"/>
            <a:ext cx="11506199"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54102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7DDE935-DE02-FC47-AE99-7CAC24800596}"/>
              </a:ext>
            </a:extLst>
          </p:cNvPr>
          <p:cNvCxnSpPr>
            <a:cxnSpLocks/>
          </p:cNvCxnSpPr>
          <p:nvPr userDrawn="1"/>
        </p:nvCxnSpPr>
        <p:spPr>
          <a:xfrm flipH="1">
            <a:off x="342900" y="304800"/>
            <a:ext cx="1150619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DE69BE-3343-C249-91E6-ECC1EABFA9C7}"/>
              </a:ext>
            </a:extLst>
          </p:cNvPr>
          <p:cNvCxnSpPr>
            <a:cxnSpLocks/>
          </p:cNvCxnSpPr>
          <p:nvPr userDrawn="1"/>
        </p:nvCxnSpPr>
        <p:spPr>
          <a:xfrm flipH="1">
            <a:off x="54102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6E5221D-7C4B-474A-8689-35AE028187A7}"/>
              </a:ext>
            </a:extLst>
          </p:cNvPr>
          <p:cNvSpPr/>
          <p:nvPr userDrawn="1"/>
        </p:nvSpPr>
        <p:spPr>
          <a:xfrm>
            <a:off x="5410200"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312D30-B6F5-664D-8402-F674EEE7D0DC}"/>
              </a:ext>
            </a:extLst>
          </p:cNvPr>
          <p:cNvCxnSpPr>
            <a:cxnSpLocks/>
          </p:cNvCxnSpPr>
          <p:nvPr userDrawn="1"/>
        </p:nvCxnSpPr>
        <p:spPr>
          <a:xfrm flipH="1">
            <a:off x="5410200" y="1249824"/>
            <a:ext cx="643889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2738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6438900" cy="50292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115062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70104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BBBA747E-AC12-924C-A914-E02237AEB34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83A81-AE0A-2441-A836-6C7344AA4466}"/>
              </a:ext>
            </a:extLst>
          </p:cNvPr>
          <p:cNvCxnSpPr>
            <a:cxnSpLocks/>
          </p:cNvCxnSpPr>
          <p:nvPr userDrawn="1"/>
        </p:nvCxnSpPr>
        <p:spPr>
          <a:xfrm flipH="1">
            <a:off x="7010399" y="6172201"/>
            <a:ext cx="483870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D3409D-C73B-D84A-8C3A-2A394666C789}"/>
              </a:ext>
            </a:extLst>
          </p:cNvPr>
          <p:cNvSpPr/>
          <p:nvPr userDrawn="1"/>
        </p:nvSpPr>
        <p:spPr>
          <a:xfrm>
            <a:off x="70103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1F35711-2916-F840-8761-28B5AF611726}"/>
              </a:ext>
            </a:extLst>
          </p:cNvPr>
          <p:cNvCxnSpPr>
            <a:cxnSpLocks/>
          </p:cNvCxnSpPr>
          <p:nvPr userDrawn="1"/>
        </p:nvCxnSpPr>
        <p:spPr>
          <a:xfrm flipH="1">
            <a:off x="7010399" y="1249824"/>
            <a:ext cx="48387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977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0321-2EA8-AD49-93AE-CA7FAB6522B5}"/>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915069E-EDED-2F49-BC5E-2CCBB1BB1423}"/>
              </a:ext>
            </a:extLst>
          </p:cNvPr>
          <p:cNvSpPr>
            <a:spLocks noGrp="1"/>
          </p:cNvSpPr>
          <p:nvPr>
            <p:ph sz="half" idx="1" hasCustomPrompt="1"/>
          </p:nvPr>
        </p:nvSpPr>
        <p:spPr>
          <a:xfrm>
            <a:off x="342900" y="1485901"/>
            <a:ext cx="55245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4" name="Content Placeholder 3">
            <a:extLst>
              <a:ext uri="{FF2B5EF4-FFF2-40B4-BE49-F238E27FC236}">
                <a16:creationId xmlns:a16="http://schemas.microsoft.com/office/drawing/2014/main" id="{2EBE71FD-1B17-7549-A0D4-F14BC7E93A69}"/>
              </a:ext>
            </a:extLst>
          </p:cNvPr>
          <p:cNvSpPr>
            <a:spLocks noGrp="1"/>
          </p:cNvSpPr>
          <p:nvPr>
            <p:ph sz="half" idx="2" hasCustomPrompt="1"/>
          </p:nvPr>
        </p:nvSpPr>
        <p:spPr>
          <a:xfrm>
            <a:off x="6324600" y="1485901"/>
            <a:ext cx="5524500" cy="4686299"/>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0" name="Straight Connector 9">
            <a:extLst>
              <a:ext uri="{FF2B5EF4-FFF2-40B4-BE49-F238E27FC236}">
                <a16:creationId xmlns:a16="http://schemas.microsoft.com/office/drawing/2014/main" id="{AB0C3130-6E55-6348-A94E-A94B9CD67F0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E0CEFA-394C-3F41-95C8-E4838CBBAA3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891209-0849-724F-990F-886BF7C04E3E}"/>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7D558D4-3521-C845-B310-A0B61E214C4E}"/>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0C4822C-DFDC-4F42-B8F4-5FCB689DBE90}"/>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7F68253-4260-6643-B46F-0EA47DC7B656}"/>
              </a:ext>
            </a:extLst>
          </p:cNvPr>
          <p:cNvCxnSpPr>
            <a:cxnSpLocks/>
          </p:cNvCxnSpPr>
          <p:nvPr userDrawn="1"/>
        </p:nvCxnSpPr>
        <p:spPr>
          <a:xfrm flipH="1">
            <a:off x="6324600"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15592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55F2-B672-ED4C-BC45-B34E7DDF91C3}"/>
              </a:ext>
            </a:extLst>
          </p:cNvPr>
          <p:cNvSpPr>
            <a:spLocks noGrp="1"/>
          </p:cNvSpPr>
          <p:nvPr>
            <p:ph type="title" hasCustomPrompt="1"/>
          </p:nvPr>
        </p:nvSpPr>
        <p:spPr>
          <a:xfrm>
            <a:off x="342900" y="304801"/>
            <a:ext cx="11506200" cy="838199"/>
          </a:xfrm>
        </p:spPr>
        <p:txBody>
          <a:bodyPr/>
          <a:lstStyle>
            <a:lvl1pPr>
              <a:defRPr/>
            </a:lvl1pPr>
          </a:lstStyle>
          <a:p>
            <a:r>
              <a:rPr lang="en-US" dirty="0"/>
              <a:t>Slide Title</a:t>
            </a:r>
          </a:p>
        </p:txBody>
      </p:sp>
      <p:sp>
        <p:nvSpPr>
          <p:cNvPr id="3" name="Text Placeholder 2">
            <a:extLst>
              <a:ext uri="{FF2B5EF4-FFF2-40B4-BE49-F238E27FC236}">
                <a16:creationId xmlns:a16="http://schemas.microsoft.com/office/drawing/2014/main" id="{EC71EEB2-D6D0-264B-8FE4-45DE75021D64}"/>
              </a:ext>
            </a:extLst>
          </p:cNvPr>
          <p:cNvSpPr>
            <a:spLocks noGrp="1"/>
          </p:cNvSpPr>
          <p:nvPr>
            <p:ph type="body" idx="1" hasCustomPrompt="1"/>
          </p:nvPr>
        </p:nvSpPr>
        <p:spPr>
          <a:xfrm>
            <a:off x="342901" y="1485901"/>
            <a:ext cx="5524500" cy="416788"/>
          </a:xfrm>
        </p:spPr>
        <p:txBody>
          <a:bodyPr anchor="t">
            <a:noAutofit/>
          </a:bodyPr>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A</a:t>
            </a:r>
          </a:p>
        </p:txBody>
      </p:sp>
      <p:sp>
        <p:nvSpPr>
          <p:cNvPr id="4" name="Content Placeholder 3">
            <a:extLst>
              <a:ext uri="{FF2B5EF4-FFF2-40B4-BE49-F238E27FC236}">
                <a16:creationId xmlns:a16="http://schemas.microsoft.com/office/drawing/2014/main" id="{0091C31A-1519-1A49-9AF3-20D9CE9ACDF9}"/>
              </a:ext>
            </a:extLst>
          </p:cNvPr>
          <p:cNvSpPr>
            <a:spLocks noGrp="1"/>
          </p:cNvSpPr>
          <p:nvPr>
            <p:ph sz="half" idx="2" hasCustomPrompt="1"/>
          </p:nvPr>
        </p:nvSpPr>
        <p:spPr>
          <a:xfrm>
            <a:off x="342901" y="1902691"/>
            <a:ext cx="5524500" cy="4269509"/>
          </a:xfrm>
        </p:spPr>
        <p:txBody>
          <a:bodyPr/>
          <a:lstStyle>
            <a:lvl1pPr>
              <a:defRPr sz="2200" b="0">
                <a:solidFill>
                  <a:schemeClr val="tx1"/>
                </a:solidFill>
              </a:defRPr>
            </a:lvl1pPr>
            <a:lvl2pPr>
              <a:defRPr/>
            </a:lvl2pPr>
            <a:lvl3pPr>
              <a:defRPr/>
            </a:lvl3pPr>
            <a:lvl4pPr>
              <a:defRPr/>
            </a:lvl4pPr>
            <a:lvl5pPr>
              <a:defRPr/>
            </a:lvl5pPr>
          </a:lstStyle>
          <a:p>
            <a:pPr lvl="0"/>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5" name="Text Placeholder 4">
            <a:extLst>
              <a:ext uri="{FF2B5EF4-FFF2-40B4-BE49-F238E27FC236}">
                <a16:creationId xmlns:a16="http://schemas.microsoft.com/office/drawing/2014/main" id="{F65FC974-0B67-244F-A1EC-D92D1DB8D80F}"/>
              </a:ext>
            </a:extLst>
          </p:cNvPr>
          <p:cNvSpPr>
            <a:spLocks noGrp="1"/>
          </p:cNvSpPr>
          <p:nvPr>
            <p:ph type="body" sz="quarter" idx="3" hasCustomPrompt="1"/>
          </p:nvPr>
        </p:nvSpPr>
        <p:spPr>
          <a:xfrm>
            <a:off x="6324598" y="1485901"/>
            <a:ext cx="5524502" cy="416788"/>
          </a:xfrm>
        </p:spPr>
        <p:txBody>
          <a:bodyPr anchor="t">
            <a:noAutofit/>
          </a:bodyPr>
          <a:lstStyle>
            <a:lvl1pPr marL="0" indent="0">
              <a:spcBef>
                <a:spcPts val="0"/>
              </a:spcBef>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B</a:t>
            </a:r>
          </a:p>
        </p:txBody>
      </p:sp>
      <p:sp>
        <p:nvSpPr>
          <p:cNvPr id="6" name="Content Placeholder 5">
            <a:extLst>
              <a:ext uri="{FF2B5EF4-FFF2-40B4-BE49-F238E27FC236}">
                <a16:creationId xmlns:a16="http://schemas.microsoft.com/office/drawing/2014/main" id="{859B00CE-B18A-524C-B912-CE8D3A8FB7F8}"/>
              </a:ext>
            </a:extLst>
          </p:cNvPr>
          <p:cNvSpPr>
            <a:spLocks noGrp="1"/>
          </p:cNvSpPr>
          <p:nvPr>
            <p:ph sz="quarter" idx="4" hasCustomPrompt="1"/>
          </p:nvPr>
        </p:nvSpPr>
        <p:spPr>
          <a:xfrm>
            <a:off x="6324600" y="1902692"/>
            <a:ext cx="5524500" cy="4269508"/>
          </a:xfrm>
        </p:spPr>
        <p:txBody>
          <a:bodyPr/>
          <a:lstStyle>
            <a:lvl1pPr>
              <a:defRPr sz="2200" b="0">
                <a:solidFill>
                  <a:schemeClr val="tx1"/>
                </a:solidFill>
              </a:defRPr>
            </a:lvl1pPr>
            <a:lvl2pPr>
              <a:defRPr/>
            </a:lvl2pPr>
            <a:lvl3pPr>
              <a:defRPr/>
            </a:lvl3pPr>
            <a:lvl4pPr>
              <a:defRPr/>
            </a:lvl4pPr>
            <a:lvl5pPr>
              <a:defRPr/>
            </a:lvl5pPr>
          </a:lstStyle>
          <a:p>
            <a:pPr lvl="0"/>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4" name="Straight Connector 13">
            <a:extLst>
              <a:ext uri="{FF2B5EF4-FFF2-40B4-BE49-F238E27FC236}">
                <a16:creationId xmlns:a16="http://schemas.microsoft.com/office/drawing/2014/main" id="{8BB041EA-A84E-504E-8265-EA474A31BBAA}"/>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CB02D46-2F66-FF48-BD6A-1A7C5404E56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C6CFC-6A73-184A-B5F9-6D40FA253719}"/>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F81C8E9-5241-3845-874F-FF897683A6C2}"/>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F49E9A5-72E4-684B-826C-D2E73353A24F}"/>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4329695-7C69-E342-ABEA-424BE45EF17D}"/>
              </a:ext>
            </a:extLst>
          </p:cNvPr>
          <p:cNvSpPr/>
          <p:nvPr userDrawn="1"/>
        </p:nvSpPr>
        <p:spPr>
          <a:xfrm>
            <a:off x="63245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5D7D09A-9633-FF4E-9803-F1C51BE50028}"/>
              </a:ext>
            </a:extLst>
          </p:cNvPr>
          <p:cNvCxnSpPr>
            <a:cxnSpLocks/>
          </p:cNvCxnSpPr>
          <p:nvPr userDrawn="1"/>
        </p:nvCxnSpPr>
        <p:spPr>
          <a:xfrm flipH="1">
            <a:off x="63245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4315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FFA81-3FDE-C948-99A3-CD602A0DC27E}"/>
              </a:ext>
            </a:extLst>
          </p:cNvPr>
          <p:cNvSpPr>
            <a:spLocks noGrp="1"/>
          </p:cNvSpPr>
          <p:nvPr>
            <p:ph type="title"/>
          </p:nvPr>
        </p:nvSpPr>
        <p:spPr>
          <a:xfrm>
            <a:off x="342900" y="304800"/>
            <a:ext cx="11506200" cy="838199"/>
          </a:xfrm>
          <a:prstGeom prst="rect">
            <a:avLst/>
          </a:prstGeom>
        </p:spPr>
        <p:txBody>
          <a:bodyPr vert="horz" lIns="0" tIns="0" rIns="0" bIns="0" rtlCol="0" anchor="ctr">
            <a:normAutofit/>
          </a:bodyPr>
          <a:lstStyle/>
          <a:p>
            <a:endParaRPr lang="en-US" dirty="0"/>
          </a:p>
        </p:txBody>
      </p:sp>
      <p:sp>
        <p:nvSpPr>
          <p:cNvPr id="3" name="Text Placeholder 2">
            <a:extLst>
              <a:ext uri="{FF2B5EF4-FFF2-40B4-BE49-F238E27FC236}">
                <a16:creationId xmlns:a16="http://schemas.microsoft.com/office/drawing/2014/main" id="{8A8F2BCD-4EBC-9B43-B708-F772329A4BA0}"/>
              </a:ext>
            </a:extLst>
          </p:cNvPr>
          <p:cNvSpPr>
            <a:spLocks noGrp="1"/>
          </p:cNvSpPr>
          <p:nvPr>
            <p:ph type="body" idx="1"/>
          </p:nvPr>
        </p:nvSpPr>
        <p:spPr>
          <a:xfrm>
            <a:off x="342900" y="1485901"/>
            <a:ext cx="11506200" cy="4686300"/>
          </a:xfrm>
          <a:prstGeom prst="rect">
            <a:avLst/>
          </a:prstGeom>
        </p:spPr>
        <p:txBody>
          <a:bodyPr vert="horz" lIns="0" tIns="0" rIns="0" bIns="9144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Box 18">
            <a:extLst>
              <a:ext uri="{FF2B5EF4-FFF2-40B4-BE49-F238E27FC236}">
                <a16:creationId xmlns:a16="http://schemas.microsoft.com/office/drawing/2014/main" id="{738E55B4-A609-D24F-B724-7C8A8ECFAC25}"/>
              </a:ext>
            </a:extLst>
          </p:cNvPr>
          <p:cNvSpPr txBox="1"/>
          <p:nvPr userDrawn="1"/>
        </p:nvSpPr>
        <p:spPr>
          <a:xfrm>
            <a:off x="342900" y="6358142"/>
            <a:ext cx="187551" cy="184666"/>
          </a:xfrm>
          <a:prstGeom prst="rect">
            <a:avLst/>
          </a:prstGeom>
          <a:noFill/>
        </p:spPr>
        <p:txBody>
          <a:bodyPr wrap="none" lIns="0" tIns="0" rIns="0" bIns="0" rtlCol="0" anchor="b">
            <a:noAutofit/>
          </a:bodyPr>
          <a:lstStyle/>
          <a:p>
            <a:pPr algn="l"/>
            <a:fld id="{D6467438-98DF-2F46-B528-C4DCFE913B64}" type="slidenum">
              <a:rPr lang="en-US" sz="1200" smtClean="0">
                <a:solidFill>
                  <a:schemeClr val="tx2"/>
                </a:solidFill>
              </a:rPr>
              <a:pPr algn="l"/>
              <a:t>‹#›</a:t>
            </a:fld>
            <a:endParaRPr lang="en-US" sz="1200" dirty="0">
              <a:solidFill>
                <a:schemeClr val="tx2"/>
              </a:solidFill>
            </a:endParaRPr>
          </a:p>
        </p:txBody>
      </p:sp>
      <p:pic>
        <p:nvPicPr>
          <p:cNvPr id="6" name="Picture 5">
            <a:extLst>
              <a:ext uri="{FF2B5EF4-FFF2-40B4-BE49-F238E27FC236}">
                <a16:creationId xmlns:a16="http://schemas.microsoft.com/office/drawing/2014/main" id="{AF385757-BB92-AD42-AF7E-C419A6F312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039928" y="6339670"/>
            <a:ext cx="1846116" cy="211534"/>
          </a:xfrm>
          <a:prstGeom prst="rect">
            <a:avLst/>
          </a:prstGeom>
        </p:spPr>
      </p:pic>
    </p:spTree>
    <p:extLst>
      <p:ext uri="{BB962C8B-B14F-4D97-AF65-F5344CB8AC3E}">
        <p14:creationId xmlns:p14="http://schemas.microsoft.com/office/powerpoint/2010/main" val="2453972928"/>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50" r:id="rId3"/>
    <p:sldLayoutId id="2147483663" r:id="rId4"/>
    <p:sldLayoutId id="2147483659" r:id="rId5"/>
    <p:sldLayoutId id="2147483664" r:id="rId6"/>
    <p:sldLayoutId id="2147483661" r:id="rId7"/>
    <p:sldLayoutId id="2147483652" r:id="rId8"/>
    <p:sldLayoutId id="2147483653" r:id="rId9"/>
    <p:sldLayoutId id="2147483662" r:id="rId10"/>
  </p:sldLayoutIdLst>
  <p:transition>
    <p:fade/>
  </p:transition>
  <p:hf hdr="0" ftr="0" dt="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200" kern="1200">
          <a:solidFill>
            <a:schemeClr val="tx1"/>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22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800" kern="1200">
          <a:solidFill>
            <a:schemeClr val="tx1"/>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3840" userDrawn="1">
          <p15:clr>
            <a:srgbClr val="F26B43"/>
          </p15:clr>
        </p15:guide>
        <p15:guide id="3" pos="216" userDrawn="1">
          <p15:clr>
            <a:srgbClr val="F26B43"/>
          </p15:clr>
        </p15:guide>
        <p15:guide id="4" pos="7464" userDrawn="1">
          <p15:clr>
            <a:srgbClr val="F26B43"/>
          </p15:clr>
        </p15:guide>
        <p15:guide id="5" orient="horz" pos="4104" userDrawn="1">
          <p15:clr>
            <a:srgbClr val="F26B43"/>
          </p15:clr>
        </p15:guide>
        <p15:guide id="6" orient="horz" pos="2520" userDrawn="1">
          <p15:clr>
            <a:srgbClr val="F26B43"/>
          </p15:clr>
        </p15:guide>
        <p15:guide id="7" pos="3696" userDrawn="1">
          <p15:clr>
            <a:srgbClr val="F26B43"/>
          </p15:clr>
        </p15:guide>
        <p15:guide id="8" pos="3984" userDrawn="1">
          <p15:clr>
            <a:srgbClr val="F26B43"/>
          </p15:clr>
        </p15:guide>
        <p15:guide id="9" orient="horz" pos="720" userDrawn="1">
          <p15:clr>
            <a:srgbClr val="F26B43"/>
          </p15:clr>
        </p15:guide>
        <p15:guide id="10" orient="horz" pos="936" userDrawn="1">
          <p15:clr>
            <a:srgbClr val="F26B43"/>
          </p15:clr>
        </p15:guide>
        <p15:guide id="11" orient="horz" pos="3888" userDrawn="1">
          <p15:clr>
            <a:srgbClr val="F26B43"/>
          </p15:clr>
        </p15:guide>
        <p15:guide id="12" pos="3264" userDrawn="1">
          <p15:clr>
            <a:srgbClr val="F26B43"/>
          </p15:clr>
        </p15:guide>
        <p15:guide id="13" pos="3408" userDrawn="1">
          <p15:clr>
            <a:srgbClr val="F26B43"/>
          </p15:clr>
        </p15:guide>
        <p15:guide id="14" pos="4416" userDrawn="1">
          <p15:clr>
            <a:srgbClr val="F26B43"/>
          </p15:clr>
        </p15:guide>
        <p15:guide id="15" pos="4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9437"/>
      </p:ext>
    </p:extLst>
  </p:cSld>
  <p:clrMap bg1="lt1" tx1="dk1" bg2="lt2" tx2="dk2" accent1="accent1" accent2="accent2" accent3="accent3" accent4="accent4" accent5="accent5" accent6="accent6" hlink="hlink" folHlink="folHlink"/>
  <p:sldLayoutIdLst>
    <p:sldLayoutId id="2147483666"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1.xml"/><Relationship Id="rId5" Type="http://schemas.openxmlformats.org/officeDocument/2006/relationships/comments" Target="../comments/commen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8.jpe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9.jpe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2.jpe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comments" Target="../comments/comment2.xml"/><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watercraft, transport, vessel&#10;&#10;Description automatically generated">
            <a:extLst>
              <a:ext uri="{FF2B5EF4-FFF2-40B4-BE49-F238E27FC236}">
                <a16:creationId xmlns:a16="http://schemas.microsoft.com/office/drawing/2014/main" id="{F0417901-A6DB-4A42-8475-28C46EA2EBB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icture 4" descr="A close up of a sign&#10;&#10;Description automatically generated">
            <a:extLst>
              <a:ext uri="{FF2B5EF4-FFF2-40B4-BE49-F238E27FC236}">
                <a16:creationId xmlns:a16="http://schemas.microsoft.com/office/drawing/2014/main" id="{280918A4-B15D-CB4B-9ED8-551ADC78EB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4660" y="2514600"/>
            <a:ext cx="7315200" cy="1828800"/>
          </a:xfrm>
          <a:prstGeom prst="rect">
            <a:avLst/>
          </a:prstGeom>
        </p:spPr>
      </p:pic>
      <p:pic>
        <p:nvPicPr>
          <p:cNvPr id="7" name="Picture 6">
            <a:extLst>
              <a:ext uri="{FF2B5EF4-FFF2-40B4-BE49-F238E27FC236}">
                <a16:creationId xmlns:a16="http://schemas.microsoft.com/office/drawing/2014/main" id="{CC64A00A-8B24-6544-84AA-99857485F80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46395" y="6337004"/>
            <a:ext cx="2033716" cy="233030"/>
          </a:xfrm>
          <a:prstGeom prst="rect">
            <a:avLst/>
          </a:prstGeom>
        </p:spPr>
      </p:pic>
      <p:sp>
        <p:nvSpPr>
          <p:cNvPr id="8" name="TextBox 7">
            <a:extLst>
              <a:ext uri="{FF2B5EF4-FFF2-40B4-BE49-F238E27FC236}">
                <a16:creationId xmlns:a16="http://schemas.microsoft.com/office/drawing/2014/main" id="{F0A86D24-7E15-2B4F-8277-C99B737FC7BD}"/>
              </a:ext>
            </a:extLst>
          </p:cNvPr>
          <p:cNvSpPr txBox="1"/>
          <p:nvPr/>
        </p:nvSpPr>
        <p:spPr>
          <a:xfrm>
            <a:off x="694659" y="4699591"/>
            <a:ext cx="8236690" cy="400110"/>
          </a:xfrm>
          <a:prstGeom prst="rect">
            <a:avLst/>
          </a:prstGeom>
          <a:noFill/>
        </p:spPr>
        <p:txBody>
          <a:bodyPr wrap="square" rtlCol="0">
            <a:spAutoFit/>
          </a:bodyPr>
          <a:lstStyle/>
          <a:p>
            <a:r>
              <a:rPr lang="en-US" sz="2000" b="1" dirty="0">
                <a:solidFill>
                  <a:schemeClr val="tx2">
                    <a:lumMod val="50000"/>
                  </a:schemeClr>
                </a:solidFill>
                <a:latin typeface="Arial" panose="020B0604020202020204" pitchFamily="34" charset="0"/>
                <a:cs typeface="Arial" panose="020B0604020202020204" pitchFamily="34" charset="0"/>
              </a:rPr>
              <a:t>One Secure, Manageable Platform to Control Everything.</a:t>
            </a:r>
          </a:p>
        </p:txBody>
      </p:sp>
    </p:spTree>
    <p:extLst>
      <p:ext uri="{BB962C8B-B14F-4D97-AF65-F5344CB8AC3E}">
        <p14:creationId xmlns:p14="http://schemas.microsoft.com/office/powerpoint/2010/main" val="241167048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0AF3-700B-8C4B-8CFF-D17B998AF47C}"/>
              </a:ext>
            </a:extLst>
          </p:cNvPr>
          <p:cNvSpPr>
            <a:spLocks noGrp="1"/>
          </p:cNvSpPr>
          <p:nvPr>
            <p:ph type="title"/>
          </p:nvPr>
        </p:nvSpPr>
        <p:spPr/>
        <p:txBody>
          <a:bodyPr/>
          <a:lstStyle/>
          <a:p>
            <a:r>
              <a:rPr lang="en-US" dirty="0"/>
              <a:t>4-Series Control Platform</a:t>
            </a:r>
          </a:p>
        </p:txBody>
      </p:sp>
      <p:sp>
        <p:nvSpPr>
          <p:cNvPr id="4" name="Text Placeholder 3">
            <a:extLst>
              <a:ext uri="{FF2B5EF4-FFF2-40B4-BE49-F238E27FC236}">
                <a16:creationId xmlns:a16="http://schemas.microsoft.com/office/drawing/2014/main" id="{F7FD03F7-0305-6040-8821-DBD5BDEF43C5}"/>
              </a:ext>
            </a:extLst>
          </p:cNvPr>
          <p:cNvSpPr>
            <a:spLocks noGrp="1"/>
          </p:cNvSpPr>
          <p:nvPr>
            <p:ph type="body" sz="quarter" idx="10"/>
          </p:nvPr>
        </p:nvSpPr>
        <p:spPr>
          <a:xfrm>
            <a:off x="342900" y="2192384"/>
            <a:ext cx="11506200" cy="2883708"/>
          </a:xfrm>
        </p:spPr>
        <p:txBody>
          <a:bodyPr>
            <a:normAutofit/>
          </a:bodyPr>
          <a:lstStyle/>
          <a:p>
            <a:r>
              <a:rPr lang="en-US" sz="4000" dirty="0"/>
              <a:t>Product Showcase</a:t>
            </a:r>
          </a:p>
        </p:txBody>
      </p:sp>
    </p:spTree>
    <p:extLst>
      <p:ext uri="{BB962C8B-B14F-4D97-AF65-F5344CB8AC3E}">
        <p14:creationId xmlns:p14="http://schemas.microsoft.com/office/powerpoint/2010/main" val="211717607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ED644-874F-574F-860D-39AC88035FAF}"/>
              </a:ext>
            </a:extLst>
          </p:cNvPr>
          <p:cNvSpPr>
            <a:spLocks noGrp="1"/>
          </p:cNvSpPr>
          <p:nvPr>
            <p:ph type="title"/>
          </p:nvPr>
        </p:nvSpPr>
        <p:spPr/>
        <p:txBody>
          <a:bodyPr/>
          <a:lstStyle/>
          <a:p>
            <a:r>
              <a:rPr lang="en-US" dirty="0"/>
              <a:t>RMC4</a:t>
            </a:r>
          </a:p>
        </p:txBody>
      </p:sp>
      <p:pic>
        <p:nvPicPr>
          <p:cNvPr id="5" name="Content Placeholder 4" descr="A close up of electronics&#10;&#10;Description automatically generated">
            <a:extLst>
              <a:ext uri="{FF2B5EF4-FFF2-40B4-BE49-F238E27FC236}">
                <a16:creationId xmlns:a16="http://schemas.microsoft.com/office/drawing/2014/main" id="{BEAB15ED-E2F3-3340-BF18-065411B83D74}"/>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42900" y="1545113"/>
            <a:ext cx="11506200" cy="4567874"/>
          </a:xfrm>
        </p:spPr>
      </p:pic>
      <p:cxnSp>
        <p:nvCxnSpPr>
          <p:cNvPr id="6" name="Straight Connector 5">
            <a:extLst>
              <a:ext uri="{FF2B5EF4-FFF2-40B4-BE49-F238E27FC236}">
                <a16:creationId xmlns:a16="http://schemas.microsoft.com/office/drawing/2014/main" id="{78F40F72-980C-ED40-9535-15BD70DC47B2}"/>
              </a:ext>
            </a:extLst>
          </p:cNvPr>
          <p:cNvCxnSpPr/>
          <p:nvPr/>
        </p:nvCxnSpPr>
        <p:spPr>
          <a:xfrm>
            <a:off x="850760" y="2844381"/>
            <a:ext cx="104904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9D65A33-6832-4841-9BDD-DB7CBDA7C354}"/>
              </a:ext>
            </a:extLst>
          </p:cNvPr>
          <p:cNvCxnSpPr>
            <a:cxnSpLocks/>
          </p:cNvCxnSpPr>
          <p:nvPr/>
        </p:nvCxnSpPr>
        <p:spPr>
          <a:xfrm>
            <a:off x="850760" y="3634090"/>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298471-6DFD-4143-8167-C59FF6039D4D}"/>
              </a:ext>
            </a:extLst>
          </p:cNvPr>
          <p:cNvCxnSpPr>
            <a:cxnSpLocks/>
          </p:cNvCxnSpPr>
          <p:nvPr/>
        </p:nvCxnSpPr>
        <p:spPr>
          <a:xfrm>
            <a:off x="850760" y="4797871"/>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7ADFAAD-3F72-A542-A8D5-C2027AE95DA3}"/>
              </a:ext>
            </a:extLst>
          </p:cNvPr>
          <p:cNvCxnSpPr>
            <a:cxnSpLocks/>
          </p:cNvCxnSpPr>
          <p:nvPr/>
        </p:nvCxnSpPr>
        <p:spPr>
          <a:xfrm>
            <a:off x="850760" y="5504453"/>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98BDA5F8-85D2-3F49-AFA8-F191FE9CBD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760" y="4990645"/>
            <a:ext cx="278453" cy="322242"/>
          </a:xfrm>
          <a:prstGeom prst="rect">
            <a:avLst/>
          </a:prstGeom>
        </p:spPr>
      </p:pic>
      <p:sp>
        <p:nvSpPr>
          <p:cNvPr id="11" name="TextBox 10">
            <a:extLst>
              <a:ext uri="{FF2B5EF4-FFF2-40B4-BE49-F238E27FC236}">
                <a16:creationId xmlns:a16="http://schemas.microsoft.com/office/drawing/2014/main" id="{D959407F-C2C7-F447-BCEA-5B1131BE08CC}"/>
              </a:ext>
            </a:extLst>
          </p:cNvPr>
          <p:cNvSpPr txBox="1"/>
          <p:nvPr/>
        </p:nvSpPr>
        <p:spPr>
          <a:xfrm>
            <a:off x="1129213" y="5020961"/>
            <a:ext cx="2529860" cy="276999"/>
          </a:xfrm>
          <a:prstGeom prst="rect">
            <a:avLst/>
          </a:prstGeom>
          <a:noFill/>
        </p:spPr>
        <p:txBody>
          <a:bodyPr wrap="none" rtlCol="0">
            <a:spAutoFit/>
          </a:bodyPr>
          <a:lstStyle/>
          <a:p>
            <a:r>
              <a:rPr lang="en-US" sz="1200" dirty="0"/>
              <a:t>Enterprise-grade Network Security</a:t>
            </a:r>
          </a:p>
        </p:txBody>
      </p:sp>
      <p:sp>
        <p:nvSpPr>
          <p:cNvPr id="12" name="TextBox 11">
            <a:extLst>
              <a:ext uri="{FF2B5EF4-FFF2-40B4-BE49-F238E27FC236}">
                <a16:creationId xmlns:a16="http://schemas.microsoft.com/office/drawing/2014/main" id="{9140E282-7926-304E-925F-B7581F345B90}"/>
              </a:ext>
            </a:extLst>
          </p:cNvPr>
          <p:cNvSpPr txBox="1"/>
          <p:nvPr/>
        </p:nvSpPr>
        <p:spPr>
          <a:xfrm>
            <a:off x="758511" y="1680601"/>
            <a:ext cx="971741" cy="276999"/>
          </a:xfrm>
          <a:prstGeom prst="rect">
            <a:avLst/>
          </a:prstGeom>
          <a:noFill/>
        </p:spPr>
        <p:txBody>
          <a:bodyPr wrap="none" rtlCol="0">
            <a:spAutoFit/>
          </a:bodyPr>
          <a:lstStyle/>
          <a:p>
            <a:r>
              <a:rPr lang="en-US" sz="1200" b="1" dirty="0"/>
              <a:t>Room Size</a:t>
            </a:r>
          </a:p>
        </p:txBody>
      </p:sp>
      <p:sp>
        <p:nvSpPr>
          <p:cNvPr id="13" name="TextBox 12">
            <a:extLst>
              <a:ext uri="{FF2B5EF4-FFF2-40B4-BE49-F238E27FC236}">
                <a16:creationId xmlns:a16="http://schemas.microsoft.com/office/drawing/2014/main" id="{E9785B25-1E26-8B42-B468-3FB064E59B61}"/>
              </a:ext>
            </a:extLst>
          </p:cNvPr>
          <p:cNvSpPr txBox="1"/>
          <p:nvPr/>
        </p:nvSpPr>
        <p:spPr>
          <a:xfrm>
            <a:off x="5058663" y="1680601"/>
            <a:ext cx="1107996" cy="276999"/>
          </a:xfrm>
          <a:prstGeom prst="rect">
            <a:avLst/>
          </a:prstGeom>
          <a:noFill/>
        </p:spPr>
        <p:txBody>
          <a:bodyPr wrap="none" rtlCol="0">
            <a:spAutoFit/>
          </a:bodyPr>
          <a:lstStyle/>
          <a:p>
            <a:r>
              <a:rPr lang="en-US" sz="1200" b="1" dirty="0"/>
              <a:t>Connectivity</a:t>
            </a:r>
          </a:p>
        </p:txBody>
      </p:sp>
      <p:sp>
        <p:nvSpPr>
          <p:cNvPr id="14" name="TextBox 13">
            <a:extLst>
              <a:ext uri="{FF2B5EF4-FFF2-40B4-BE49-F238E27FC236}">
                <a16:creationId xmlns:a16="http://schemas.microsoft.com/office/drawing/2014/main" id="{EF3B29DE-D025-2B43-82F2-5FC5C0DA6031}"/>
              </a:ext>
            </a:extLst>
          </p:cNvPr>
          <p:cNvSpPr txBox="1"/>
          <p:nvPr/>
        </p:nvSpPr>
        <p:spPr>
          <a:xfrm>
            <a:off x="8778047" y="1680601"/>
            <a:ext cx="1160895" cy="276999"/>
          </a:xfrm>
          <a:prstGeom prst="rect">
            <a:avLst/>
          </a:prstGeom>
          <a:noFill/>
        </p:spPr>
        <p:txBody>
          <a:bodyPr wrap="none" rtlCol="0">
            <a:spAutoFit/>
          </a:bodyPr>
          <a:lstStyle/>
          <a:p>
            <a:r>
              <a:rPr lang="en-US" sz="1200" b="1" dirty="0"/>
              <a:t>Compatibility</a:t>
            </a:r>
          </a:p>
        </p:txBody>
      </p:sp>
      <p:sp>
        <p:nvSpPr>
          <p:cNvPr id="15" name="TextBox 14">
            <a:extLst>
              <a:ext uri="{FF2B5EF4-FFF2-40B4-BE49-F238E27FC236}">
                <a16:creationId xmlns:a16="http://schemas.microsoft.com/office/drawing/2014/main" id="{51AE90E5-A769-714E-AF13-FCB8FC477B7C}"/>
              </a:ext>
            </a:extLst>
          </p:cNvPr>
          <p:cNvSpPr txBox="1"/>
          <p:nvPr/>
        </p:nvSpPr>
        <p:spPr>
          <a:xfrm>
            <a:off x="770869" y="3017481"/>
            <a:ext cx="1058303" cy="461665"/>
          </a:xfrm>
          <a:prstGeom prst="rect">
            <a:avLst/>
          </a:prstGeom>
          <a:noFill/>
        </p:spPr>
        <p:txBody>
          <a:bodyPr wrap="none" rtlCol="0">
            <a:spAutoFit/>
          </a:bodyPr>
          <a:lstStyle/>
          <a:p>
            <a:r>
              <a:rPr lang="en-US" sz="2400" b="1" dirty="0"/>
              <a:t>RMC4</a:t>
            </a:r>
          </a:p>
        </p:txBody>
      </p:sp>
      <p:sp>
        <p:nvSpPr>
          <p:cNvPr id="16" name="TextBox 15">
            <a:extLst>
              <a:ext uri="{FF2B5EF4-FFF2-40B4-BE49-F238E27FC236}">
                <a16:creationId xmlns:a16="http://schemas.microsoft.com/office/drawing/2014/main" id="{5C34A421-B26B-AF43-B975-0200AD55A7EE}"/>
              </a:ext>
            </a:extLst>
          </p:cNvPr>
          <p:cNvSpPr txBox="1"/>
          <p:nvPr/>
        </p:nvSpPr>
        <p:spPr>
          <a:xfrm>
            <a:off x="5058663" y="1967348"/>
            <a:ext cx="3356288" cy="461665"/>
          </a:xfrm>
          <a:prstGeom prst="rect">
            <a:avLst/>
          </a:prstGeom>
          <a:noFill/>
        </p:spPr>
        <p:txBody>
          <a:bodyPr wrap="square" rtlCol="0">
            <a:spAutoFit/>
          </a:bodyPr>
          <a:lstStyle/>
          <a:p>
            <a:r>
              <a:rPr lang="en-US" sz="1200" dirty="0"/>
              <a:t>Onboard IR, COM, I/O, relay, </a:t>
            </a:r>
            <a:r>
              <a:rPr lang="en-US" sz="1200" dirty="0" err="1"/>
              <a:t>Cresnet</a:t>
            </a:r>
            <a:r>
              <a:rPr lang="en-US" sz="1200" dirty="0"/>
              <a:t>®, Ethernet, PoE</a:t>
            </a:r>
          </a:p>
        </p:txBody>
      </p:sp>
      <p:sp>
        <p:nvSpPr>
          <p:cNvPr id="17" name="TextBox 16">
            <a:extLst>
              <a:ext uri="{FF2B5EF4-FFF2-40B4-BE49-F238E27FC236}">
                <a16:creationId xmlns:a16="http://schemas.microsoft.com/office/drawing/2014/main" id="{D303864B-DCB8-D64E-980F-9BD46B3FD6EA}"/>
              </a:ext>
            </a:extLst>
          </p:cNvPr>
          <p:cNvSpPr txBox="1"/>
          <p:nvPr/>
        </p:nvSpPr>
        <p:spPr>
          <a:xfrm>
            <a:off x="8740978" y="1967348"/>
            <a:ext cx="2120611" cy="646331"/>
          </a:xfrm>
          <a:prstGeom prst="rect">
            <a:avLst/>
          </a:prstGeom>
          <a:noFill/>
        </p:spPr>
        <p:txBody>
          <a:bodyPr wrap="square" rtlCol="0">
            <a:spAutoFit/>
          </a:bodyPr>
          <a:lstStyle/>
          <a:p>
            <a:r>
              <a:rPr lang="en-US" sz="1200" dirty="0"/>
              <a:t>Crestron XiO® Cloud, C#, SIMPL, .AV Framework™ platform</a:t>
            </a:r>
          </a:p>
        </p:txBody>
      </p:sp>
      <p:sp>
        <p:nvSpPr>
          <p:cNvPr id="18" name="TextBox 17">
            <a:extLst>
              <a:ext uri="{FF2B5EF4-FFF2-40B4-BE49-F238E27FC236}">
                <a16:creationId xmlns:a16="http://schemas.microsoft.com/office/drawing/2014/main" id="{182E39A2-ED6C-D046-9694-BBC0A8E05E6F}"/>
              </a:ext>
            </a:extLst>
          </p:cNvPr>
          <p:cNvSpPr txBox="1"/>
          <p:nvPr/>
        </p:nvSpPr>
        <p:spPr>
          <a:xfrm>
            <a:off x="783225" y="3843033"/>
            <a:ext cx="3586238" cy="276999"/>
          </a:xfrm>
          <a:prstGeom prst="rect">
            <a:avLst/>
          </a:prstGeom>
          <a:noFill/>
        </p:spPr>
        <p:txBody>
          <a:bodyPr wrap="none" rtlCol="0">
            <a:spAutoFit/>
          </a:bodyPr>
          <a:lstStyle/>
          <a:p>
            <a:r>
              <a:rPr lang="en-US" sz="1200" b="1" dirty="0"/>
              <a:t>Compact, cost-effective room media controller</a:t>
            </a:r>
          </a:p>
        </p:txBody>
      </p:sp>
      <p:sp>
        <p:nvSpPr>
          <p:cNvPr id="19" name="TextBox 18">
            <a:extLst>
              <a:ext uri="{FF2B5EF4-FFF2-40B4-BE49-F238E27FC236}">
                <a16:creationId xmlns:a16="http://schemas.microsoft.com/office/drawing/2014/main" id="{682523B2-7910-9442-B022-41E23FDA0874}"/>
              </a:ext>
            </a:extLst>
          </p:cNvPr>
          <p:cNvSpPr txBox="1"/>
          <p:nvPr/>
        </p:nvSpPr>
        <p:spPr>
          <a:xfrm>
            <a:off x="783225" y="4129780"/>
            <a:ext cx="2875848" cy="461665"/>
          </a:xfrm>
          <a:prstGeom prst="rect">
            <a:avLst/>
          </a:prstGeom>
          <a:noFill/>
        </p:spPr>
        <p:txBody>
          <a:bodyPr wrap="square" rtlCol="0">
            <a:spAutoFit/>
          </a:bodyPr>
          <a:lstStyle/>
          <a:p>
            <a:r>
              <a:rPr lang="en-US" sz="1200" dirty="0"/>
              <a:t>Stackable, wall, or rack mountable integrator-friendly enclosure</a:t>
            </a:r>
          </a:p>
        </p:txBody>
      </p:sp>
      <p:sp>
        <p:nvSpPr>
          <p:cNvPr id="20" name="TextBox 19">
            <a:extLst>
              <a:ext uri="{FF2B5EF4-FFF2-40B4-BE49-F238E27FC236}">
                <a16:creationId xmlns:a16="http://schemas.microsoft.com/office/drawing/2014/main" id="{332BE5A7-AFD0-E345-BFF3-51B0444F323E}"/>
              </a:ext>
            </a:extLst>
          </p:cNvPr>
          <p:cNvSpPr txBox="1"/>
          <p:nvPr/>
        </p:nvSpPr>
        <p:spPr>
          <a:xfrm>
            <a:off x="1784122" y="1680601"/>
            <a:ext cx="567784" cy="276999"/>
          </a:xfrm>
          <a:prstGeom prst="rect">
            <a:avLst/>
          </a:prstGeom>
          <a:noFill/>
        </p:spPr>
        <p:txBody>
          <a:bodyPr wrap="none" rtlCol="0">
            <a:spAutoFit/>
          </a:bodyPr>
          <a:lstStyle/>
          <a:p>
            <a:r>
              <a:rPr lang="en-US" sz="1200" dirty="0"/>
              <a:t>Small</a:t>
            </a:r>
          </a:p>
        </p:txBody>
      </p:sp>
      <p:sp>
        <p:nvSpPr>
          <p:cNvPr id="21" name="TextBox 20">
            <a:extLst>
              <a:ext uri="{FF2B5EF4-FFF2-40B4-BE49-F238E27FC236}">
                <a16:creationId xmlns:a16="http://schemas.microsoft.com/office/drawing/2014/main" id="{0B6A9BD4-6100-4A40-B135-469F9817AFBB}"/>
              </a:ext>
            </a:extLst>
          </p:cNvPr>
          <p:cNvSpPr txBox="1"/>
          <p:nvPr/>
        </p:nvSpPr>
        <p:spPr>
          <a:xfrm>
            <a:off x="2414317" y="1680601"/>
            <a:ext cx="729687" cy="276999"/>
          </a:xfrm>
          <a:prstGeom prst="rect">
            <a:avLst/>
          </a:prstGeom>
          <a:noFill/>
        </p:spPr>
        <p:txBody>
          <a:bodyPr wrap="none" rtlCol="0">
            <a:spAutoFit/>
          </a:bodyPr>
          <a:lstStyle/>
          <a:p>
            <a:r>
              <a:rPr lang="en-US" sz="1200" dirty="0">
                <a:solidFill>
                  <a:schemeClr val="tx1">
                    <a:alpha val="25000"/>
                  </a:schemeClr>
                </a:solidFill>
              </a:rPr>
              <a:t>Medium</a:t>
            </a:r>
          </a:p>
        </p:txBody>
      </p:sp>
      <p:sp>
        <p:nvSpPr>
          <p:cNvPr id="22" name="TextBox 21">
            <a:extLst>
              <a:ext uri="{FF2B5EF4-FFF2-40B4-BE49-F238E27FC236}">
                <a16:creationId xmlns:a16="http://schemas.microsoft.com/office/drawing/2014/main" id="{39A00A93-2129-6140-B4F7-C7526A7A53A3}"/>
              </a:ext>
            </a:extLst>
          </p:cNvPr>
          <p:cNvSpPr txBox="1"/>
          <p:nvPr/>
        </p:nvSpPr>
        <p:spPr>
          <a:xfrm>
            <a:off x="3180436" y="1680601"/>
            <a:ext cx="575799" cy="276999"/>
          </a:xfrm>
          <a:prstGeom prst="rect">
            <a:avLst/>
          </a:prstGeom>
          <a:noFill/>
        </p:spPr>
        <p:txBody>
          <a:bodyPr wrap="none" rtlCol="0">
            <a:spAutoFit/>
          </a:bodyPr>
          <a:lstStyle/>
          <a:p>
            <a:r>
              <a:rPr lang="en-US" sz="1200" dirty="0">
                <a:solidFill>
                  <a:schemeClr val="tx1">
                    <a:alpha val="25000"/>
                  </a:schemeClr>
                </a:solidFill>
              </a:rPr>
              <a:t>Large</a:t>
            </a:r>
          </a:p>
        </p:txBody>
      </p:sp>
      <p:sp>
        <p:nvSpPr>
          <p:cNvPr id="23" name="TextBox 22">
            <a:extLst>
              <a:ext uri="{FF2B5EF4-FFF2-40B4-BE49-F238E27FC236}">
                <a16:creationId xmlns:a16="http://schemas.microsoft.com/office/drawing/2014/main" id="{F777EB10-F635-3B41-A932-45D63E287635}"/>
              </a:ext>
            </a:extLst>
          </p:cNvPr>
          <p:cNvSpPr txBox="1"/>
          <p:nvPr/>
        </p:nvSpPr>
        <p:spPr>
          <a:xfrm>
            <a:off x="3897128" y="1680601"/>
            <a:ext cx="755335" cy="276999"/>
          </a:xfrm>
          <a:prstGeom prst="rect">
            <a:avLst/>
          </a:prstGeom>
          <a:noFill/>
        </p:spPr>
        <p:txBody>
          <a:bodyPr wrap="none" rtlCol="0">
            <a:spAutoFit/>
          </a:bodyPr>
          <a:lstStyle/>
          <a:p>
            <a:r>
              <a:rPr lang="en-US" sz="1200" dirty="0">
                <a:solidFill>
                  <a:schemeClr val="tx1">
                    <a:alpha val="25000"/>
                  </a:schemeClr>
                </a:solidFill>
              </a:rPr>
              <a:t>Campus</a:t>
            </a:r>
          </a:p>
        </p:txBody>
      </p:sp>
      <p:sp>
        <p:nvSpPr>
          <p:cNvPr id="24" name="Triangle 23">
            <a:extLst>
              <a:ext uri="{FF2B5EF4-FFF2-40B4-BE49-F238E27FC236}">
                <a16:creationId xmlns:a16="http://schemas.microsoft.com/office/drawing/2014/main" id="{C79D497A-FDF7-A745-93C8-C230FB8167C6}"/>
              </a:ext>
            </a:extLst>
          </p:cNvPr>
          <p:cNvSpPr/>
          <p:nvPr/>
        </p:nvSpPr>
        <p:spPr>
          <a:xfrm rot="10800000">
            <a:off x="2008117"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A13677DA-392D-1242-9D40-0E456BD1F5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90055" y="2038302"/>
            <a:ext cx="137737" cy="137737"/>
          </a:xfrm>
          <a:prstGeom prst="rect">
            <a:avLst/>
          </a:prstGeom>
        </p:spPr>
      </p:pic>
      <p:pic>
        <p:nvPicPr>
          <p:cNvPr id="26" name="Picture 25" descr="A picture containing room&#10;&#10;Description automatically generated">
            <a:extLst>
              <a:ext uri="{FF2B5EF4-FFF2-40B4-BE49-F238E27FC236}">
                <a16:creationId xmlns:a16="http://schemas.microsoft.com/office/drawing/2014/main" id="{ABAE6D73-30A9-8B46-854B-BE162006BF33}"/>
              </a:ext>
            </a:extLst>
          </p:cNvPr>
          <p:cNvPicPr>
            <a:picLocks noChangeAspect="1"/>
          </p:cNvPicPr>
          <p:nvPr/>
        </p:nvPicPr>
        <p:blipFill>
          <a:blip r:embed="rId5" cstate="print">
            <a:alphaModFix amt="25000"/>
            <a:extLst>
              <a:ext uri="{28A0092B-C50C-407E-A947-70E740481C1C}">
                <a14:useLocalDpi xmlns:a14="http://schemas.microsoft.com/office/drawing/2010/main"/>
              </a:ext>
            </a:extLst>
          </a:blip>
          <a:stretch>
            <a:fillRect/>
          </a:stretch>
        </p:blipFill>
        <p:spPr>
          <a:xfrm>
            <a:off x="2664821" y="2038302"/>
            <a:ext cx="259669" cy="259669"/>
          </a:xfrm>
          <a:prstGeom prst="rect">
            <a:avLst/>
          </a:prstGeom>
        </p:spPr>
      </p:pic>
      <p:pic>
        <p:nvPicPr>
          <p:cNvPr id="27" name="Picture 26" descr="A picture containing door&#10;&#10;Description automatically generated">
            <a:extLst>
              <a:ext uri="{FF2B5EF4-FFF2-40B4-BE49-F238E27FC236}">
                <a16:creationId xmlns:a16="http://schemas.microsoft.com/office/drawing/2014/main" id="{929665F5-43EB-6C41-92E2-6E757026587E}"/>
              </a:ext>
            </a:extLst>
          </p:cNvPr>
          <p:cNvPicPr>
            <a:picLocks noChangeAspect="1"/>
          </p:cNvPicPr>
          <p:nvPr/>
        </p:nvPicPr>
        <p:blipFill>
          <a:blip r:embed="rId6" cstate="print">
            <a:alphaModFix amt="25000"/>
            <a:extLst>
              <a:ext uri="{28A0092B-C50C-407E-A947-70E740481C1C}">
                <a14:useLocalDpi xmlns:a14="http://schemas.microsoft.com/office/drawing/2010/main"/>
              </a:ext>
            </a:extLst>
          </a:blip>
          <a:stretch>
            <a:fillRect/>
          </a:stretch>
        </p:blipFill>
        <p:spPr>
          <a:xfrm>
            <a:off x="3308916" y="2038302"/>
            <a:ext cx="381600" cy="381600"/>
          </a:xfrm>
          <a:prstGeom prst="rect">
            <a:avLst/>
          </a:prstGeom>
        </p:spPr>
      </p:pic>
      <p:pic>
        <p:nvPicPr>
          <p:cNvPr id="28" name="Picture 27" descr="A picture containing room&#10;&#10;Description automatically generated">
            <a:extLst>
              <a:ext uri="{FF2B5EF4-FFF2-40B4-BE49-F238E27FC236}">
                <a16:creationId xmlns:a16="http://schemas.microsoft.com/office/drawing/2014/main" id="{64883957-FA86-2046-A2B1-5B954349D899}"/>
              </a:ext>
            </a:extLst>
          </p:cNvPr>
          <p:cNvPicPr>
            <a:picLocks noChangeAspect="1"/>
          </p:cNvPicPr>
          <p:nvPr/>
        </p:nvPicPr>
        <p:blipFill>
          <a:blip r:embed="rId7" cstate="print">
            <a:alphaModFix amt="25000"/>
            <a:extLst>
              <a:ext uri="{28A0092B-C50C-407E-A947-70E740481C1C}">
                <a14:useLocalDpi xmlns:a14="http://schemas.microsoft.com/office/drawing/2010/main"/>
              </a:ext>
            </a:extLst>
          </a:blip>
          <a:stretch>
            <a:fillRect/>
          </a:stretch>
        </p:blipFill>
        <p:spPr>
          <a:xfrm>
            <a:off x="4043963" y="2038302"/>
            <a:ext cx="381600" cy="381600"/>
          </a:xfrm>
          <a:prstGeom prst="rect">
            <a:avLst/>
          </a:prstGeom>
        </p:spPr>
      </p:pic>
    </p:spTree>
    <p:extLst>
      <p:ext uri="{BB962C8B-B14F-4D97-AF65-F5344CB8AC3E}">
        <p14:creationId xmlns:p14="http://schemas.microsoft.com/office/powerpoint/2010/main" val="171409285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F836-7FF0-7A48-8F5A-D07ED5DC1CC3}"/>
              </a:ext>
            </a:extLst>
          </p:cNvPr>
          <p:cNvSpPr>
            <a:spLocks noGrp="1"/>
          </p:cNvSpPr>
          <p:nvPr>
            <p:ph type="title"/>
          </p:nvPr>
        </p:nvSpPr>
        <p:spPr/>
        <p:txBody>
          <a:bodyPr/>
          <a:lstStyle/>
          <a:p>
            <a:r>
              <a:rPr lang="en-US" dirty="0"/>
              <a:t>DIN-AP4</a:t>
            </a:r>
          </a:p>
        </p:txBody>
      </p:sp>
      <p:pic>
        <p:nvPicPr>
          <p:cNvPr id="5" name="Content Placeholder 4" descr="A picture containing clock&#10;&#10;Description automatically generated">
            <a:extLst>
              <a:ext uri="{FF2B5EF4-FFF2-40B4-BE49-F238E27FC236}">
                <a16:creationId xmlns:a16="http://schemas.microsoft.com/office/drawing/2014/main" id="{64FA797F-2264-B247-8E5C-47F4AD7D4E5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42900" y="1545113"/>
            <a:ext cx="11506200" cy="4567874"/>
          </a:xfrm>
        </p:spPr>
      </p:pic>
      <p:cxnSp>
        <p:nvCxnSpPr>
          <p:cNvPr id="6" name="Straight Connector 5">
            <a:extLst>
              <a:ext uri="{FF2B5EF4-FFF2-40B4-BE49-F238E27FC236}">
                <a16:creationId xmlns:a16="http://schemas.microsoft.com/office/drawing/2014/main" id="{FF846A27-C9EE-C74A-9C61-54A102C71712}"/>
              </a:ext>
            </a:extLst>
          </p:cNvPr>
          <p:cNvCxnSpPr/>
          <p:nvPr/>
        </p:nvCxnSpPr>
        <p:spPr>
          <a:xfrm>
            <a:off x="850760" y="2844381"/>
            <a:ext cx="104904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155BF35-CBE9-5048-BD96-6E42E74F04D2}"/>
              </a:ext>
            </a:extLst>
          </p:cNvPr>
          <p:cNvCxnSpPr>
            <a:cxnSpLocks/>
          </p:cNvCxnSpPr>
          <p:nvPr/>
        </p:nvCxnSpPr>
        <p:spPr>
          <a:xfrm>
            <a:off x="850760" y="3634090"/>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CDDBC1-174D-8A4C-8ABE-439930F00CB7}"/>
              </a:ext>
            </a:extLst>
          </p:cNvPr>
          <p:cNvCxnSpPr>
            <a:cxnSpLocks/>
          </p:cNvCxnSpPr>
          <p:nvPr/>
        </p:nvCxnSpPr>
        <p:spPr>
          <a:xfrm>
            <a:off x="850760" y="4797871"/>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2CEBA7-9254-804E-B6F7-727C67FED10E}"/>
              </a:ext>
            </a:extLst>
          </p:cNvPr>
          <p:cNvCxnSpPr>
            <a:cxnSpLocks/>
          </p:cNvCxnSpPr>
          <p:nvPr/>
        </p:nvCxnSpPr>
        <p:spPr>
          <a:xfrm>
            <a:off x="850760" y="5504453"/>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76F28F2E-DE97-0E49-84A8-F6687E6B11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760" y="4990645"/>
            <a:ext cx="278453" cy="322242"/>
          </a:xfrm>
          <a:prstGeom prst="rect">
            <a:avLst/>
          </a:prstGeom>
        </p:spPr>
      </p:pic>
      <p:sp>
        <p:nvSpPr>
          <p:cNvPr id="11" name="TextBox 10">
            <a:extLst>
              <a:ext uri="{FF2B5EF4-FFF2-40B4-BE49-F238E27FC236}">
                <a16:creationId xmlns:a16="http://schemas.microsoft.com/office/drawing/2014/main" id="{359F8338-2140-AC47-9588-03AD5AEFF396}"/>
              </a:ext>
            </a:extLst>
          </p:cNvPr>
          <p:cNvSpPr txBox="1"/>
          <p:nvPr/>
        </p:nvSpPr>
        <p:spPr>
          <a:xfrm>
            <a:off x="1129213" y="5020961"/>
            <a:ext cx="2529860" cy="276999"/>
          </a:xfrm>
          <a:prstGeom prst="rect">
            <a:avLst/>
          </a:prstGeom>
          <a:noFill/>
        </p:spPr>
        <p:txBody>
          <a:bodyPr wrap="none" rtlCol="0">
            <a:spAutoFit/>
          </a:bodyPr>
          <a:lstStyle/>
          <a:p>
            <a:r>
              <a:rPr lang="en-US" sz="1200" dirty="0"/>
              <a:t>Enterprise-grade Network Security</a:t>
            </a:r>
          </a:p>
        </p:txBody>
      </p:sp>
      <p:sp>
        <p:nvSpPr>
          <p:cNvPr id="12" name="TextBox 11">
            <a:extLst>
              <a:ext uri="{FF2B5EF4-FFF2-40B4-BE49-F238E27FC236}">
                <a16:creationId xmlns:a16="http://schemas.microsoft.com/office/drawing/2014/main" id="{B529327A-72F4-6041-B5DD-3F91C4D484DA}"/>
              </a:ext>
            </a:extLst>
          </p:cNvPr>
          <p:cNvSpPr txBox="1"/>
          <p:nvPr/>
        </p:nvSpPr>
        <p:spPr>
          <a:xfrm>
            <a:off x="758511" y="1680601"/>
            <a:ext cx="971741" cy="276999"/>
          </a:xfrm>
          <a:prstGeom prst="rect">
            <a:avLst/>
          </a:prstGeom>
          <a:noFill/>
        </p:spPr>
        <p:txBody>
          <a:bodyPr wrap="none" rtlCol="0">
            <a:spAutoFit/>
          </a:bodyPr>
          <a:lstStyle/>
          <a:p>
            <a:r>
              <a:rPr lang="en-US" sz="1200" b="1" dirty="0"/>
              <a:t>Room Size</a:t>
            </a:r>
          </a:p>
        </p:txBody>
      </p:sp>
      <p:sp>
        <p:nvSpPr>
          <p:cNvPr id="13" name="TextBox 12">
            <a:extLst>
              <a:ext uri="{FF2B5EF4-FFF2-40B4-BE49-F238E27FC236}">
                <a16:creationId xmlns:a16="http://schemas.microsoft.com/office/drawing/2014/main" id="{4FBCDD4F-5C5D-5A49-B4BF-EF9E41495C7B}"/>
              </a:ext>
            </a:extLst>
          </p:cNvPr>
          <p:cNvSpPr txBox="1"/>
          <p:nvPr/>
        </p:nvSpPr>
        <p:spPr>
          <a:xfrm>
            <a:off x="5058663" y="1680601"/>
            <a:ext cx="1107996" cy="276999"/>
          </a:xfrm>
          <a:prstGeom prst="rect">
            <a:avLst/>
          </a:prstGeom>
          <a:noFill/>
        </p:spPr>
        <p:txBody>
          <a:bodyPr wrap="none" rtlCol="0">
            <a:spAutoFit/>
          </a:bodyPr>
          <a:lstStyle/>
          <a:p>
            <a:r>
              <a:rPr lang="en-US" sz="1200" b="1" dirty="0"/>
              <a:t>Connectivity</a:t>
            </a:r>
          </a:p>
        </p:txBody>
      </p:sp>
      <p:sp>
        <p:nvSpPr>
          <p:cNvPr id="14" name="TextBox 13">
            <a:extLst>
              <a:ext uri="{FF2B5EF4-FFF2-40B4-BE49-F238E27FC236}">
                <a16:creationId xmlns:a16="http://schemas.microsoft.com/office/drawing/2014/main" id="{76AE1232-6C5A-1646-8BF6-45C50F8CB1FF}"/>
              </a:ext>
            </a:extLst>
          </p:cNvPr>
          <p:cNvSpPr txBox="1"/>
          <p:nvPr/>
        </p:nvSpPr>
        <p:spPr>
          <a:xfrm>
            <a:off x="8778047" y="1680601"/>
            <a:ext cx="1160895" cy="276999"/>
          </a:xfrm>
          <a:prstGeom prst="rect">
            <a:avLst/>
          </a:prstGeom>
          <a:noFill/>
        </p:spPr>
        <p:txBody>
          <a:bodyPr wrap="none" rtlCol="0">
            <a:spAutoFit/>
          </a:bodyPr>
          <a:lstStyle/>
          <a:p>
            <a:r>
              <a:rPr lang="en-US" sz="1200" b="1" dirty="0"/>
              <a:t>Compatibility</a:t>
            </a:r>
          </a:p>
        </p:txBody>
      </p:sp>
      <p:sp>
        <p:nvSpPr>
          <p:cNvPr id="15" name="TextBox 14">
            <a:extLst>
              <a:ext uri="{FF2B5EF4-FFF2-40B4-BE49-F238E27FC236}">
                <a16:creationId xmlns:a16="http://schemas.microsoft.com/office/drawing/2014/main" id="{E712C48F-F75F-104E-867E-2BFD6B4D8C05}"/>
              </a:ext>
            </a:extLst>
          </p:cNvPr>
          <p:cNvSpPr txBox="1"/>
          <p:nvPr/>
        </p:nvSpPr>
        <p:spPr>
          <a:xfrm>
            <a:off x="770869" y="3017481"/>
            <a:ext cx="1417376" cy="461665"/>
          </a:xfrm>
          <a:prstGeom prst="rect">
            <a:avLst/>
          </a:prstGeom>
          <a:noFill/>
        </p:spPr>
        <p:txBody>
          <a:bodyPr wrap="none" rtlCol="0">
            <a:spAutoFit/>
          </a:bodyPr>
          <a:lstStyle/>
          <a:p>
            <a:r>
              <a:rPr lang="en-US" sz="2400" b="1" dirty="0"/>
              <a:t>DIN-AP4</a:t>
            </a:r>
          </a:p>
        </p:txBody>
      </p:sp>
      <p:sp>
        <p:nvSpPr>
          <p:cNvPr id="16" name="TextBox 15">
            <a:extLst>
              <a:ext uri="{FF2B5EF4-FFF2-40B4-BE49-F238E27FC236}">
                <a16:creationId xmlns:a16="http://schemas.microsoft.com/office/drawing/2014/main" id="{5B0B41F6-9B48-4A43-ACEF-C1D2C721F355}"/>
              </a:ext>
            </a:extLst>
          </p:cNvPr>
          <p:cNvSpPr txBox="1"/>
          <p:nvPr/>
        </p:nvSpPr>
        <p:spPr>
          <a:xfrm>
            <a:off x="5058663" y="1967348"/>
            <a:ext cx="3356288" cy="461665"/>
          </a:xfrm>
          <a:prstGeom prst="rect">
            <a:avLst/>
          </a:prstGeom>
          <a:noFill/>
        </p:spPr>
        <p:txBody>
          <a:bodyPr wrap="square" rtlCol="0">
            <a:spAutoFit/>
          </a:bodyPr>
          <a:lstStyle/>
          <a:p>
            <a:r>
              <a:rPr lang="en-US" sz="1200" dirty="0"/>
              <a:t>Onboard IR, COM, I/O, relay, </a:t>
            </a:r>
            <a:r>
              <a:rPr lang="en-US" sz="1200" dirty="0" err="1"/>
              <a:t>Cresnet</a:t>
            </a:r>
            <a:r>
              <a:rPr lang="en-US" sz="1200" dirty="0"/>
              <a:t>®, Ethernet, PoE</a:t>
            </a:r>
          </a:p>
        </p:txBody>
      </p:sp>
      <p:sp>
        <p:nvSpPr>
          <p:cNvPr id="17" name="TextBox 16">
            <a:extLst>
              <a:ext uri="{FF2B5EF4-FFF2-40B4-BE49-F238E27FC236}">
                <a16:creationId xmlns:a16="http://schemas.microsoft.com/office/drawing/2014/main" id="{6C29242B-489C-954D-87F3-B670050AC347}"/>
              </a:ext>
            </a:extLst>
          </p:cNvPr>
          <p:cNvSpPr txBox="1"/>
          <p:nvPr/>
        </p:nvSpPr>
        <p:spPr>
          <a:xfrm>
            <a:off x="8740978" y="1967348"/>
            <a:ext cx="2330676" cy="276999"/>
          </a:xfrm>
          <a:prstGeom prst="rect">
            <a:avLst/>
          </a:prstGeom>
          <a:noFill/>
        </p:spPr>
        <p:txBody>
          <a:bodyPr wrap="square" rtlCol="0">
            <a:spAutoFit/>
          </a:bodyPr>
          <a:lstStyle/>
          <a:p>
            <a:r>
              <a:rPr lang="en-US" sz="1200" dirty="0"/>
              <a:t>Crestron </a:t>
            </a:r>
            <a:r>
              <a:rPr lang="en-US" sz="1200" dirty="0" err="1"/>
              <a:t>XiO</a:t>
            </a:r>
            <a:r>
              <a:rPr lang="en-US" sz="1200" dirty="0"/>
              <a:t> Cloud, C#, SIMPL</a:t>
            </a:r>
          </a:p>
        </p:txBody>
      </p:sp>
      <p:sp>
        <p:nvSpPr>
          <p:cNvPr id="18" name="TextBox 17">
            <a:extLst>
              <a:ext uri="{FF2B5EF4-FFF2-40B4-BE49-F238E27FC236}">
                <a16:creationId xmlns:a16="http://schemas.microsoft.com/office/drawing/2014/main" id="{5FF81382-8E39-D149-A215-0765A758E8A5}"/>
              </a:ext>
            </a:extLst>
          </p:cNvPr>
          <p:cNvSpPr txBox="1"/>
          <p:nvPr/>
        </p:nvSpPr>
        <p:spPr>
          <a:xfrm>
            <a:off x="783225" y="3843033"/>
            <a:ext cx="1993303" cy="276999"/>
          </a:xfrm>
          <a:prstGeom prst="rect">
            <a:avLst/>
          </a:prstGeom>
          <a:noFill/>
        </p:spPr>
        <p:txBody>
          <a:bodyPr wrap="none" rtlCol="0">
            <a:spAutoFit/>
          </a:bodyPr>
          <a:lstStyle/>
          <a:p>
            <a:r>
              <a:rPr lang="en-US" sz="1200" b="1" dirty="0"/>
              <a:t>DIN-RAIL control system</a:t>
            </a:r>
          </a:p>
        </p:txBody>
      </p:sp>
      <p:sp>
        <p:nvSpPr>
          <p:cNvPr id="19" name="TextBox 18">
            <a:extLst>
              <a:ext uri="{FF2B5EF4-FFF2-40B4-BE49-F238E27FC236}">
                <a16:creationId xmlns:a16="http://schemas.microsoft.com/office/drawing/2014/main" id="{D411040D-2685-B748-A679-F19A494B7A0F}"/>
              </a:ext>
            </a:extLst>
          </p:cNvPr>
          <p:cNvSpPr txBox="1"/>
          <p:nvPr/>
        </p:nvSpPr>
        <p:spPr>
          <a:xfrm>
            <a:off x="783225" y="4129780"/>
            <a:ext cx="2875848" cy="276999"/>
          </a:xfrm>
          <a:prstGeom prst="rect">
            <a:avLst/>
          </a:prstGeom>
          <a:noFill/>
        </p:spPr>
        <p:txBody>
          <a:bodyPr wrap="square" rtlCol="0">
            <a:spAutoFit/>
          </a:bodyPr>
          <a:lstStyle/>
          <a:p>
            <a:r>
              <a:rPr lang="en-US" sz="1200" dirty="0"/>
              <a:t>DIN-RAIL mountable</a:t>
            </a:r>
          </a:p>
        </p:txBody>
      </p:sp>
      <p:sp>
        <p:nvSpPr>
          <p:cNvPr id="20" name="TextBox 19">
            <a:extLst>
              <a:ext uri="{FF2B5EF4-FFF2-40B4-BE49-F238E27FC236}">
                <a16:creationId xmlns:a16="http://schemas.microsoft.com/office/drawing/2014/main" id="{6B3BCD31-E2C5-9C47-AA54-2844EB7F64B9}"/>
              </a:ext>
            </a:extLst>
          </p:cNvPr>
          <p:cNvSpPr txBox="1"/>
          <p:nvPr/>
        </p:nvSpPr>
        <p:spPr>
          <a:xfrm>
            <a:off x="1784122" y="1680601"/>
            <a:ext cx="567784" cy="276999"/>
          </a:xfrm>
          <a:prstGeom prst="rect">
            <a:avLst/>
          </a:prstGeom>
          <a:noFill/>
        </p:spPr>
        <p:txBody>
          <a:bodyPr wrap="none" rtlCol="0">
            <a:spAutoFit/>
          </a:bodyPr>
          <a:lstStyle/>
          <a:p>
            <a:r>
              <a:rPr lang="en-US" sz="1200" dirty="0"/>
              <a:t>Small</a:t>
            </a:r>
          </a:p>
        </p:txBody>
      </p:sp>
      <p:sp>
        <p:nvSpPr>
          <p:cNvPr id="21" name="TextBox 20">
            <a:extLst>
              <a:ext uri="{FF2B5EF4-FFF2-40B4-BE49-F238E27FC236}">
                <a16:creationId xmlns:a16="http://schemas.microsoft.com/office/drawing/2014/main" id="{79D5C8D7-5F8B-3E4A-9809-A1A852A61B6A}"/>
              </a:ext>
            </a:extLst>
          </p:cNvPr>
          <p:cNvSpPr txBox="1"/>
          <p:nvPr/>
        </p:nvSpPr>
        <p:spPr>
          <a:xfrm>
            <a:off x="2414317" y="1680601"/>
            <a:ext cx="729687" cy="276999"/>
          </a:xfrm>
          <a:prstGeom prst="rect">
            <a:avLst/>
          </a:prstGeom>
          <a:noFill/>
        </p:spPr>
        <p:txBody>
          <a:bodyPr wrap="none" rtlCol="0">
            <a:spAutoFit/>
          </a:bodyPr>
          <a:lstStyle/>
          <a:p>
            <a:r>
              <a:rPr lang="en-US" sz="1200" dirty="0"/>
              <a:t>Medium</a:t>
            </a:r>
          </a:p>
        </p:txBody>
      </p:sp>
      <p:sp>
        <p:nvSpPr>
          <p:cNvPr id="22" name="TextBox 21">
            <a:extLst>
              <a:ext uri="{FF2B5EF4-FFF2-40B4-BE49-F238E27FC236}">
                <a16:creationId xmlns:a16="http://schemas.microsoft.com/office/drawing/2014/main" id="{AB486EBB-69F9-D44C-8FCE-0AFD065C128C}"/>
              </a:ext>
            </a:extLst>
          </p:cNvPr>
          <p:cNvSpPr txBox="1"/>
          <p:nvPr/>
        </p:nvSpPr>
        <p:spPr>
          <a:xfrm>
            <a:off x="3180436" y="1680601"/>
            <a:ext cx="575799" cy="276999"/>
          </a:xfrm>
          <a:prstGeom prst="rect">
            <a:avLst/>
          </a:prstGeom>
          <a:noFill/>
        </p:spPr>
        <p:txBody>
          <a:bodyPr wrap="none" rtlCol="0">
            <a:spAutoFit/>
          </a:bodyPr>
          <a:lstStyle/>
          <a:p>
            <a:r>
              <a:rPr lang="en-US" sz="1200" dirty="0">
                <a:solidFill>
                  <a:schemeClr val="tx1">
                    <a:alpha val="25000"/>
                  </a:schemeClr>
                </a:solidFill>
              </a:rPr>
              <a:t>Large</a:t>
            </a:r>
          </a:p>
        </p:txBody>
      </p:sp>
      <p:sp>
        <p:nvSpPr>
          <p:cNvPr id="23" name="TextBox 22">
            <a:extLst>
              <a:ext uri="{FF2B5EF4-FFF2-40B4-BE49-F238E27FC236}">
                <a16:creationId xmlns:a16="http://schemas.microsoft.com/office/drawing/2014/main" id="{63F6FDA4-B137-5B4B-91B2-92668D894D94}"/>
              </a:ext>
            </a:extLst>
          </p:cNvPr>
          <p:cNvSpPr txBox="1"/>
          <p:nvPr/>
        </p:nvSpPr>
        <p:spPr>
          <a:xfrm>
            <a:off x="3897128" y="1680601"/>
            <a:ext cx="755335" cy="276999"/>
          </a:xfrm>
          <a:prstGeom prst="rect">
            <a:avLst/>
          </a:prstGeom>
          <a:noFill/>
        </p:spPr>
        <p:txBody>
          <a:bodyPr wrap="none" rtlCol="0">
            <a:spAutoFit/>
          </a:bodyPr>
          <a:lstStyle/>
          <a:p>
            <a:r>
              <a:rPr lang="en-US" sz="1200" dirty="0">
                <a:solidFill>
                  <a:schemeClr val="tx1">
                    <a:alpha val="25000"/>
                  </a:schemeClr>
                </a:solidFill>
              </a:rPr>
              <a:t>Campus</a:t>
            </a:r>
          </a:p>
        </p:txBody>
      </p:sp>
      <p:sp>
        <p:nvSpPr>
          <p:cNvPr id="24" name="Triangle 23">
            <a:extLst>
              <a:ext uri="{FF2B5EF4-FFF2-40B4-BE49-F238E27FC236}">
                <a16:creationId xmlns:a16="http://schemas.microsoft.com/office/drawing/2014/main" id="{849F12BE-85F7-4F43-A1C5-2A1A5A428FB2}"/>
              </a:ext>
            </a:extLst>
          </p:cNvPr>
          <p:cNvSpPr/>
          <p:nvPr/>
        </p:nvSpPr>
        <p:spPr>
          <a:xfrm rot="10800000">
            <a:off x="2008117"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B248A59-5A82-734F-9F7F-CD1E8B99A0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90055" y="2038302"/>
            <a:ext cx="137737" cy="137737"/>
          </a:xfrm>
          <a:prstGeom prst="rect">
            <a:avLst/>
          </a:prstGeom>
        </p:spPr>
      </p:pic>
      <p:pic>
        <p:nvPicPr>
          <p:cNvPr id="26" name="Picture 25" descr="A picture containing room&#10;&#10;Description automatically generated">
            <a:extLst>
              <a:ext uri="{FF2B5EF4-FFF2-40B4-BE49-F238E27FC236}">
                <a16:creationId xmlns:a16="http://schemas.microsoft.com/office/drawing/2014/main" id="{E9C20FC8-7930-6043-AD47-E14FF8C778CD}"/>
              </a:ext>
            </a:extLst>
          </p:cNvPr>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2664821" y="2038302"/>
            <a:ext cx="259669" cy="259669"/>
          </a:xfrm>
          <a:prstGeom prst="rect">
            <a:avLst/>
          </a:prstGeom>
        </p:spPr>
      </p:pic>
      <p:pic>
        <p:nvPicPr>
          <p:cNvPr id="27" name="Picture 26" descr="A picture containing door&#10;&#10;Description automatically generated">
            <a:extLst>
              <a:ext uri="{FF2B5EF4-FFF2-40B4-BE49-F238E27FC236}">
                <a16:creationId xmlns:a16="http://schemas.microsoft.com/office/drawing/2014/main" id="{62009BB3-CE48-0A4F-98E4-89E223452A97}"/>
              </a:ext>
            </a:extLst>
          </p:cNvPr>
          <p:cNvPicPr>
            <a:picLocks noChangeAspect="1"/>
          </p:cNvPicPr>
          <p:nvPr/>
        </p:nvPicPr>
        <p:blipFill>
          <a:blip r:embed="rId6" cstate="print">
            <a:alphaModFix amt="25000"/>
            <a:extLst>
              <a:ext uri="{28A0092B-C50C-407E-A947-70E740481C1C}">
                <a14:useLocalDpi xmlns:a14="http://schemas.microsoft.com/office/drawing/2010/main"/>
              </a:ext>
            </a:extLst>
          </a:blip>
          <a:stretch>
            <a:fillRect/>
          </a:stretch>
        </p:blipFill>
        <p:spPr>
          <a:xfrm>
            <a:off x="3308916" y="2038302"/>
            <a:ext cx="381600" cy="381600"/>
          </a:xfrm>
          <a:prstGeom prst="rect">
            <a:avLst/>
          </a:prstGeom>
        </p:spPr>
      </p:pic>
      <p:pic>
        <p:nvPicPr>
          <p:cNvPr id="28" name="Picture 27" descr="A picture containing room&#10;&#10;Description automatically generated">
            <a:extLst>
              <a:ext uri="{FF2B5EF4-FFF2-40B4-BE49-F238E27FC236}">
                <a16:creationId xmlns:a16="http://schemas.microsoft.com/office/drawing/2014/main" id="{476D639E-36D0-434E-B2B5-EE3B48EEFAC5}"/>
              </a:ext>
            </a:extLst>
          </p:cNvPr>
          <p:cNvPicPr>
            <a:picLocks noChangeAspect="1"/>
          </p:cNvPicPr>
          <p:nvPr/>
        </p:nvPicPr>
        <p:blipFill>
          <a:blip r:embed="rId7" cstate="print">
            <a:alphaModFix amt="25000"/>
            <a:extLst>
              <a:ext uri="{28A0092B-C50C-407E-A947-70E740481C1C}">
                <a14:useLocalDpi xmlns:a14="http://schemas.microsoft.com/office/drawing/2010/main"/>
              </a:ext>
            </a:extLst>
          </a:blip>
          <a:stretch>
            <a:fillRect/>
          </a:stretch>
        </p:blipFill>
        <p:spPr>
          <a:xfrm>
            <a:off x="4043963" y="2038302"/>
            <a:ext cx="381600" cy="381600"/>
          </a:xfrm>
          <a:prstGeom prst="rect">
            <a:avLst/>
          </a:prstGeom>
        </p:spPr>
      </p:pic>
      <p:sp>
        <p:nvSpPr>
          <p:cNvPr id="29" name="Triangle 28">
            <a:extLst>
              <a:ext uri="{FF2B5EF4-FFF2-40B4-BE49-F238E27FC236}">
                <a16:creationId xmlns:a16="http://schemas.microsoft.com/office/drawing/2014/main" id="{5A132F0D-C333-2241-A3A3-E4F9DEC666E9}"/>
              </a:ext>
            </a:extLst>
          </p:cNvPr>
          <p:cNvSpPr/>
          <p:nvPr/>
        </p:nvSpPr>
        <p:spPr>
          <a:xfrm rot="10800000">
            <a:off x="2737166"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59571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19990-8C87-7C44-A047-0A1BFA7F4079}"/>
              </a:ext>
            </a:extLst>
          </p:cNvPr>
          <p:cNvSpPr>
            <a:spLocks noGrp="1"/>
          </p:cNvSpPr>
          <p:nvPr>
            <p:ph type="title"/>
          </p:nvPr>
        </p:nvSpPr>
        <p:spPr/>
        <p:txBody>
          <a:bodyPr/>
          <a:lstStyle/>
          <a:p>
            <a:r>
              <a:rPr lang="en-US" dirty="0"/>
              <a:t>MC4</a:t>
            </a:r>
          </a:p>
        </p:txBody>
      </p:sp>
      <p:pic>
        <p:nvPicPr>
          <p:cNvPr id="5" name="Content Placeholder 4" descr="A close up of electronics&#10;&#10;Description automatically generated">
            <a:extLst>
              <a:ext uri="{FF2B5EF4-FFF2-40B4-BE49-F238E27FC236}">
                <a16:creationId xmlns:a16="http://schemas.microsoft.com/office/drawing/2014/main" id="{37E24284-7014-4941-B2BC-52AA2D6CD4B2}"/>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42900" y="1545113"/>
            <a:ext cx="11506200" cy="4567874"/>
          </a:xfrm>
        </p:spPr>
      </p:pic>
      <p:cxnSp>
        <p:nvCxnSpPr>
          <p:cNvPr id="6" name="Straight Connector 5">
            <a:extLst>
              <a:ext uri="{FF2B5EF4-FFF2-40B4-BE49-F238E27FC236}">
                <a16:creationId xmlns:a16="http://schemas.microsoft.com/office/drawing/2014/main" id="{3AE4E38C-C43A-3A4E-8A02-49A13BCA4568}"/>
              </a:ext>
            </a:extLst>
          </p:cNvPr>
          <p:cNvCxnSpPr/>
          <p:nvPr/>
        </p:nvCxnSpPr>
        <p:spPr>
          <a:xfrm>
            <a:off x="850760" y="2844381"/>
            <a:ext cx="104904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D294881-9C87-BE4B-8EB8-6796FC7280EB}"/>
              </a:ext>
            </a:extLst>
          </p:cNvPr>
          <p:cNvCxnSpPr>
            <a:cxnSpLocks/>
          </p:cNvCxnSpPr>
          <p:nvPr/>
        </p:nvCxnSpPr>
        <p:spPr>
          <a:xfrm>
            <a:off x="850760" y="3634090"/>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417E9DF-06BF-934F-B18D-A16843CF7B15}"/>
              </a:ext>
            </a:extLst>
          </p:cNvPr>
          <p:cNvCxnSpPr>
            <a:cxnSpLocks/>
          </p:cNvCxnSpPr>
          <p:nvPr/>
        </p:nvCxnSpPr>
        <p:spPr>
          <a:xfrm>
            <a:off x="850760" y="4797871"/>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2E19918-5214-B340-92F8-89EDF258E2E4}"/>
              </a:ext>
            </a:extLst>
          </p:cNvPr>
          <p:cNvCxnSpPr>
            <a:cxnSpLocks/>
          </p:cNvCxnSpPr>
          <p:nvPr/>
        </p:nvCxnSpPr>
        <p:spPr>
          <a:xfrm>
            <a:off x="850760" y="5504453"/>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EDB88CFD-B440-D64A-B30C-E85553D12A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760" y="4990645"/>
            <a:ext cx="278453" cy="322242"/>
          </a:xfrm>
          <a:prstGeom prst="rect">
            <a:avLst/>
          </a:prstGeom>
        </p:spPr>
      </p:pic>
      <p:sp>
        <p:nvSpPr>
          <p:cNvPr id="11" name="TextBox 10">
            <a:extLst>
              <a:ext uri="{FF2B5EF4-FFF2-40B4-BE49-F238E27FC236}">
                <a16:creationId xmlns:a16="http://schemas.microsoft.com/office/drawing/2014/main" id="{F0C40EFF-CA84-244F-837F-9BB1D97D40F3}"/>
              </a:ext>
            </a:extLst>
          </p:cNvPr>
          <p:cNvSpPr txBox="1"/>
          <p:nvPr/>
        </p:nvSpPr>
        <p:spPr>
          <a:xfrm>
            <a:off x="1129213" y="5020961"/>
            <a:ext cx="2529860" cy="276999"/>
          </a:xfrm>
          <a:prstGeom prst="rect">
            <a:avLst/>
          </a:prstGeom>
          <a:noFill/>
        </p:spPr>
        <p:txBody>
          <a:bodyPr wrap="none" rtlCol="0">
            <a:spAutoFit/>
          </a:bodyPr>
          <a:lstStyle/>
          <a:p>
            <a:r>
              <a:rPr lang="en-US" sz="1200" dirty="0"/>
              <a:t>Enterprise-grade Network Security</a:t>
            </a:r>
          </a:p>
        </p:txBody>
      </p:sp>
      <p:sp>
        <p:nvSpPr>
          <p:cNvPr id="12" name="TextBox 11">
            <a:extLst>
              <a:ext uri="{FF2B5EF4-FFF2-40B4-BE49-F238E27FC236}">
                <a16:creationId xmlns:a16="http://schemas.microsoft.com/office/drawing/2014/main" id="{32944485-11A9-0E4C-90EE-20A9B2BB2D14}"/>
              </a:ext>
            </a:extLst>
          </p:cNvPr>
          <p:cNvSpPr txBox="1"/>
          <p:nvPr/>
        </p:nvSpPr>
        <p:spPr>
          <a:xfrm>
            <a:off x="758511" y="1680601"/>
            <a:ext cx="971741" cy="276999"/>
          </a:xfrm>
          <a:prstGeom prst="rect">
            <a:avLst/>
          </a:prstGeom>
          <a:noFill/>
        </p:spPr>
        <p:txBody>
          <a:bodyPr wrap="none" rtlCol="0">
            <a:spAutoFit/>
          </a:bodyPr>
          <a:lstStyle/>
          <a:p>
            <a:r>
              <a:rPr lang="en-US" sz="1200" b="1" dirty="0"/>
              <a:t>Room Size</a:t>
            </a:r>
          </a:p>
        </p:txBody>
      </p:sp>
      <p:sp>
        <p:nvSpPr>
          <p:cNvPr id="13" name="TextBox 12">
            <a:extLst>
              <a:ext uri="{FF2B5EF4-FFF2-40B4-BE49-F238E27FC236}">
                <a16:creationId xmlns:a16="http://schemas.microsoft.com/office/drawing/2014/main" id="{4CC267EC-F33E-C44B-A694-C8994FABEA28}"/>
              </a:ext>
            </a:extLst>
          </p:cNvPr>
          <p:cNvSpPr txBox="1"/>
          <p:nvPr/>
        </p:nvSpPr>
        <p:spPr>
          <a:xfrm>
            <a:off x="5058663" y="1680601"/>
            <a:ext cx="1107996" cy="276999"/>
          </a:xfrm>
          <a:prstGeom prst="rect">
            <a:avLst/>
          </a:prstGeom>
          <a:noFill/>
        </p:spPr>
        <p:txBody>
          <a:bodyPr wrap="none" rtlCol="0">
            <a:spAutoFit/>
          </a:bodyPr>
          <a:lstStyle/>
          <a:p>
            <a:r>
              <a:rPr lang="en-US" sz="1200" b="1" dirty="0"/>
              <a:t>Connectivity</a:t>
            </a:r>
          </a:p>
        </p:txBody>
      </p:sp>
      <p:sp>
        <p:nvSpPr>
          <p:cNvPr id="14" name="TextBox 13">
            <a:extLst>
              <a:ext uri="{FF2B5EF4-FFF2-40B4-BE49-F238E27FC236}">
                <a16:creationId xmlns:a16="http://schemas.microsoft.com/office/drawing/2014/main" id="{67563BEC-45FA-BA4F-9AB6-98264CDC2772}"/>
              </a:ext>
            </a:extLst>
          </p:cNvPr>
          <p:cNvSpPr txBox="1"/>
          <p:nvPr/>
        </p:nvSpPr>
        <p:spPr>
          <a:xfrm>
            <a:off x="8778047" y="1680601"/>
            <a:ext cx="1160895" cy="276999"/>
          </a:xfrm>
          <a:prstGeom prst="rect">
            <a:avLst/>
          </a:prstGeom>
          <a:noFill/>
        </p:spPr>
        <p:txBody>
          <a:bodyPr wrap="none" rtlCol="0">
            <a:spAutoFit/>
          </a:bodyPr>
          <a:lstStyle/>
          <a:p>
            <a:r>
              <a:rPr lang="en-US" sz="1200" b="1" dirty="0"/>
              <a:t>Compatibility</a:t>
            </a:r>
          </a:p>
        </p:txBody>
      </p:sp>
      <p:sp>
        <p:nvSpPr>
          <p:cNvPr id="15" name="TextBox 14">
            <a:extLst>
              <a:ext uri="{FF2B5EF4-FFF2-40B4-BE49-F238E27FC236}">
                <a16:creationId xmlns:a16="http://schemas.microsoft.com/office/drawing/2014/main" id="{A2DC6FD6-541F-A34F-B0AE-9AAB8BDBE2FF}"/>
              </a:ext>
            </a:extLst>
          </p:cNvPr>
          <p:cNvSpPr txBox="1"/>
          <p:nvPr/>
        </p:nvSpPr>
        <p:spPr>
          <a:xfrm>
            <a:off x="770869" y="3017481"/>
            <a:ext cx="835485" cy="461665"/>
          </a:xfrm>
          <a:prstGeom prst="rect">
            <a:avLst/>
          </a:prstGeom>
          <a:noFill/>
        </p:spPr>
        <p:txBody>
          <a:bodyPr wrap="none" rtlCol="0">
            <a:spAutoFit/>
          </a:bodyPr>
          <a:lstStyle/>
          <a:p>
            <a:r>
              <a:rPr lang="en-US" sz="2400" b="1" dirty="0"/>
              <a:t>MC4</a:t>
            </a:r>
          </a:p>
        </p:txBody>
      </p:sp>
      <p:sp>
        <p:nvSpPr>
          <p:cNvPr id="16" name="TextBox 15">
            <a:extLst>
              <a:ext uri="{FF2B5EF4-FFF2-40B4-BE49-F238E27FC236}">
                <a16:creationId xmlns:a16="http://schemas.microsoft.com/office/drawing/2014/main" id="{54AB99AC-B2F1-344E-959D-B44C3FAA745C}"/>
              </a:ext>
            </a:extLst>
          </p:cNvPr>
          <p:cNvSpPr txBox="1"/>
          <p:nvPr/>
        </p:nvSpPr>
        <p:spPr>
          <a:xfrm>
            <a:off x="5058663" y="1967348"/>
            <a:ext cx="3356288" cy="461665"/>
          </a:xfrm>
          <a:prstGeom prst="rect">
            <a:avLst/>
          </a:prstGeom>
          <a:noFill/>
        </p:spPr>
        <p:txBody>
          <a:bodyPr wrap="square" rtlCol="0">
            <a:spAutoFit/>
          </a:bodyPr>
          <a:lstStyle/>
          <a:p>
            <a:r>
              <a:rPr lang="en-US" sz="1200" dirty="0"/>
              <a:t>Onboard IR, COM, I/O, relay, </a:t>
            </a:r>
            <a:r>
              <a:rPr lang="en-US" sz="1200" dirty="0" err="1"/>
              <a:t>Cresnet</a:t>
            </a:r>
            <a:r>
              <a:rPr lang="en-US" sz="1200" dirty="0"/>
              <a:t>®, </a:t>
            </a:r>
            <a:r>
              <a:rPr lang="en-US" sz="1200" dirty="0" err="1"/>
              <a:t>infiNET</a:t>
            </a:r>
            <a:r>
              <a:rPr lang="en-US" sz="1200" dirty="0"/>
              <a:t> EX® &amp; Infinet ER, Ethernet, PoE</a:t>
            </a:r>
          </a:p>
        </p:txBody>
      </p:sp>
      <p:sp>
        <p:nvSpPr>
          <p:cNvPr id="17" name="TextBox 16">
            <a:extLst>
              <a:ext uri="{FF2B5EF4-FFF2-40B4-BE49-F238E27FC236}">
                <a16:creationId xmlns:a16="http://schemas.microsoft.com/office/drawing/2014/main" id="{131271F2-C89B-104C-B564-AE60B3BD9D16}"/>
              </a:ext>
            </a:extLst>
          </p:cNvPr>
          <p:cNvSpPr txBox="1"/>
          <p:nvPr/>
        </p:nvSpPr>
        <p:spPr>
          <a:xfrm>
            <a:off x="8740978" y="1967348"/>
            <a:ext cx="2392460" cy="276999"/>
          </a:xfrm>
          <a:prstGeom prst="rect">
            <a:avLst/>
          </a:prstGeom>
          <a:noFill/>
        </p:spPr>
        <p:txBody>
          <a:bodyPr wrap="square" rtlCol="0">
            <a:spAutoFit/>
          </a:bodyPr>
          <a:lstStyle/>
          <a:p>
            <a:r>
              <a:rPr lang="en-US" sz="1200" dirty="0"/>
              <a:t>Crestron </a:t>
            </a:r>
            <a:r>
              <a:rPr lang="en-US" sz="1200" dirty="0" err="1"/>
              <a:t>XiO</a:t>
            </a:r>
            <a:r>
              <a:rPr lang="en-US" sz="1200" dirty="0"/>
              <a:t> Cloud, C#, SIMPL</a:t>
            </a:r>
          </a:p>
        </p:txBody>
      </p:sp>
      <p:sp>
        <p:nvSpPr>
          <p:cNvPr id="18" name="TextBox 17">
            <a:extLst>
              <a:ext uri="{FF2B5EF4-FFF2-40B4-BE49-F238E27FC236}">
                <a16:creationId xmlns:a16="http://schemas.microsoft.com/office/drawing/2014/main" id="{66B56A68-42EE-4240-8EBD-BB83BC744078}"/>
              </a:ext>
            </a:extLst>
          </p:cNvPr>
          <p:cNvSpPr txBox="1"/>
          <p:nvPr/>
        </p:nvSpPr>
        <p:spPr>
          <a:xfrm>
            <a:off x="783225" y="3843033"/>
            <a:ext cx="3352200" cy="461665"/>
          </a:xfrm>
          <a:prstGeom prst="rect">
            <a:avLst/>
          </a:prstGeom>
          <a:noFill/>
        </p:spPr>
        <p:txBody>
          <a:bodyPr wrap="none" rtlCol="0">
            <a:spAutoFit/>
          </a:bodyPr>
          <a:lstStyle/>
          <a:p>
            <a:r>
              <a:rPr lang="en-US" sz="1200" b="1" dirty="0"/>
              <a:t>Cost-effective, high-performance room </a:t>
            </a:r>
            <a:br>
              <a:rPr lang="en-US" sz="1200" b="1" dirty="0"/>
            </a:br>
            <a:r>
              <a:rPr lang="en-US" sz="1200" b="1" dirty="0"/>
              <a:t>control system with built-in EX-ER gateway</a:t>
            </a:r>
          </a:p>
        </p:txBody>
      </p:sp>
      <p:sp>
        <p:nvSpPr>
          <p:cNvPr id="19" name="TextBox 18">
            <a:extLst>
              <a:ext uri="{FF2B5EF4-FFF2-40B4-BE49-F238E27FC236}">
                <a16:creationId xmlns:a16="http://schemas.microsoft.com/office/drawing/2014/main" id="{30E57034-EDFC-F941-AF7A-43B3A2048A5B}"/>
              </a:ext>
            </a:extLst>
          </p:cNvPr>
          <p:cNvSpPr txBox="1"/>
          <p:nvPr/>
        </p:nvSpPr>
        <p:spPr>
          <a:xfrm>
            <a:off x="783225" y="4265431"/>
            <a:ext cx="2525691" cy="461665"/>
          </a:xfrm>
          <a:prstGeom prst="rect">
            <a:avLst/>
          </a:prstGeom>
          <a:noFill/>
        </p:spPr>
        <p:txBody>
          <a:bodyPr wrap="square" rtlCol="0">
            <a:spAutoFit/>
          </a:bodyPr>
          <a:lstStyle/>
          <a:p>
            <a:r>
              <a:rPr lang="en-US" sz="1200" dirty="0"/>
              <a:t>Small form factor with low profile; rack &amp; wall mountable</a:t>
            </a:r>
          </a:p>
        </p:txBody>
      </p:sp>
      <p:sp>
        <p:nvSpPr>
          <p:cNvPr id="20" name="TextBox 19">
            <a:extLst>
              <a:ext uri="{FF2B5EF4-FFF2-40B4-BE49-F238E27FC236}">
                <a16:creationId xmlns:a16="http://schemas.microsoft.com/office/drawing/2014/main" id="{917AD066-D05B-3C43-866B-575C74B0038D}"/>
              </a:ext>
            </a:extLst>
          </p:cNvPr>
          <p:cNvSpPr txBox="1"/>
          <p:nvPr/>
        </p:nvSpPr>
        <p:spPr>
          <a:xfrm>
            <a:off x="1784122" y="1680601"/>
            <a:ext cx="567784" cy="276999"/>
          </a:xfrm>
          <a:prstGeom prst="rect">
            <a:avLst/>
          </a:prstGeom>
          <a:noFill/>
        </p:spPr>
        <p:txBody>
          <a:bodyPr wrap="none" rtlCol="0">
            <a:spAutoFit/>
          </a:bodyPr>
          <a:lstStyle/>
          <a:p>
            <a:r>
              <a:rPr lang="en-US" sz="1200" dirty="0"/>
              <a:t>Small</a:t>
            </a:r>
          </a:p>
        </p:txBody>
      </p:sp>
      <p:sp>
        <p:nvSpPr>
          <p:cNvPr id="22" name="TextBox 21">
            <a:extLst>
              <a:ext uri="{FF2B5EF4-FFF2-40B4-BE49-F238E27FC236}">
                <a16:creationId xmlns:a16="http://schemas.microsoft.com/office/drawing/2014/main" id="{5466B92E-1C7E-1D47-B85E-D8001AD35B39}"/>
              </a:ext>
            </a:extLst>
          </p:cNvPr>
          <p:cNvSpPr txBox="1"/>
          <p:nvPr/>
        </p:nvSpPr>
        <p:spPr>
          <a:xfrm>
            <a:off x="3180436" y="1680601"/>
            <a:ext cx="575799" cy="276999"/>
          </a:xfrm>
          <a:prstGeom prst="rect">
            <a:avLst/>
          </a:prstGeom>
          <a:noFill/>
        </p:spPr>
        <p:txBody>
          <a:bodyPr wrap="none" rtlCol="0">
            <a:spAutoFit/>
          </a:bodyPr>
          <a:lstStyle/>
          <a:p>
            <a:r>
              <a:rPr lang="en-US" sz="1200" dirty="0">
                <a:solidFill>
                  <a:schemeClr val="tx1">
                    <a:alpha val="25000"/>
                  </a:schemeClr>
                </a:solidFill>
              </a:rPr>
              <a:t>Large</a:t>
            </a:r>
          </a:p>
        </p:txBody>
      </p:sp>
      <p:sp>
        <p:nvSpPr>
          <p:cNvPr id="23" name="TextBox 22">
            <a:extLst>
              <a:ext uri="{FF2B5EF4-FFF2-40B4-BE49-F238E27FC236}">
                <a16:creationId xmlns:a16="http://schemas.microsoft.com/office/drawing/2014/main" id="{CF8D3B1A-5146-4545-9E50-B7A4F096D2FA}"/>
              </a:ext>
            </a:extLst>
          </p:cNvPr>
          <p:cNvSpPr txBox="1"/>
          <p:nvPr/>
        </p:nvSpPr>
        <p:spPr>
          <a:xfrm>
            <a:off x="3897128" y="1680601"/>
            <a:ext cx="755335" cy="276999"/>
          </a:xfrm>
          <a:prstGeom prst="rect">
            <a:avLst/>
          </a:prstGeom>
          <a:noFill/>
        </p:spPr>
        <p:txBody>
          <a:bodyPr wrap="none" rtlCol="0">
            <a:spAutoFit/>
          </a:bodyPr>
          <a:lstStyle/>
          <a:p>
            <a:r>
              <a:rPr lang="en-US" sz="1200" dirty="0">
                <a:solidFill>
                  <a:schemeClr val="tx1">
                    <a:alpha val="25000"/>
                  </a:schemeClr>
                </a:solidFill>
              </a:rPr>
              <a:t>Campus</a:t>
            </a:r>
          </a:p>
        </p:txBody>
      </p:sp>
      <p:sp>
        <p:nvSpPr>
          <p:cNvPr id="24" name="Triangle 23">
            <a:extLst>
              <a:ext uri="{FF2B5EF4-FFF2-40B4-BE49-F238E27FC236}">
                <a16:creationId xmlns:a16="http://schemas.microsoft.com/office/drawing/2014/main" id="{ABA8CF4E-EA48-5E40-A2B2-1FFCCB3E22C7}"/>
              </a:ext>
            </a:extLst>
          </p:cNvPr>
          <p:cNvSpPr/>
          <p:nvPr/>
        </p:nvSpPr>
        <p:spPr>
          <a:xfrm rot="10800000">
            <a:off x="2008117"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E01F3C13-10FA-F541-B3AA-55CE081A0D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90055" y="2038302"/>
            <a:ext cx="137737" cy="137737"/>
          </a:xfrm>
          <a:prstGeom prst="rect">
            <a:avLst/>
          </a:prstGeom>
        </p:spPr>
      </p:pic>
      <p:pic>
        <p:nvPicPr>
          <p:cNvPr id="27" name="Picture 26" descr="A picture containing door&#10;&#10;Description automatically generated">
            <a:extLst>
              <a:ext uri="{FF2B5EF4-FFF2-40B4-BE49-F238E27FC236}">
                <a16:creationId xmlns:a16="http://schemas.microsoft.com/office/drawing/2014/main" id="{C889C299-E772-EB43-A328-E774A8985E15}"/>
              </a:ext>
            </a:extLst>
          </p:cNvPr>
          <p:cNvPicPr>
            <a:picLocks noChangeAspect="1"/>
          </p:cNvPicPr>
          <p:nvPr/>
        </p:nvPicPr>
        <p:blipFill>
          <a:blip r:embed="rId5" cstate="print">
            <a:alphaModFix amt="25000"/>
            <a:extLst>
              <a:ext uri="{28A0092B-C50C-407E-A947-70E740481C1C}">
                <a14:useLocalDpi xmlns:a14="http://schemas.microsoft.com/office/drawing/2010/main"/>
              </a:ext>
            </a:extLst>
          </a:blip>
          <a:stretch>
            <a:fillRect/>
          </a:stretch>
        </p:blipFill>
        <p:spPr>
          <a:xfrm>
            <a:off x="3308916" y="2038302"/>
            <a:ext cx="381600" cy="381600"/>
          </a:xfrm>
          <a:prstGeom prst="rect">
            <a:avLst/>
          </a:prstGeom>
        </p:spPr>
      </p:pic>
      <p:pic>
        <p:nvPicPr>
          <p:cNvPr id="28" name="Picture 27" descr="A picture containing room&#10;&#10;Description automatically generated">
            <a:extLst>
              <a:ext uri="{FF2B5EF4-FFF2-40B4-BE49-F238E27FC236}">
                <a16:creationId xmlns:a16="http://schemas.microsoft.com/office/drawing/2014/main" id="{F58F41A2-AD55-E44E-8FFE-A814DFA41D4A}"/>
              </a:ext>
            </a:extLst>
          </p:cNvPr>
          <p:cNvPicPr>
            <a:picLocks noChangeAspect="1"/>
          </p:cNvPicPr>
          <p:nvPr/>
        </p:nvPicPr>
        <p:blipFill>
          <a:blip r:embed="rId6" cstate="print">
            <a:alphaModFix amt="25000"/>
            <a:extLst>
              <a:ext uri="{28A0092B-C50C-407E-A947-70E740481C1C}">
                <a14:useLocalDpi xmlns:a14="http://schemas.microsoft.com/office/drawing/2010/main"/>
              </a:ext>
            </a:extLst>
          </a:blip>
          <a:stretch>
            <a:fillRect/>
          </a:stretch>
        </p:blipFill>
        <p:spPr>
          <a:xfrm>
            <a:off x="4043963" y="2038302"/>
            <a:ext cx="381600" cy="381600"/>
          </a:xfrm>
          <a:prstGeom prst="rect">
            <a:avLst/>
          </a:prstGeom>
        </p:spPr>
      </p:pic>
      <p:sp>
        <p:nvSpPr>
          <p:cNvPr id="29" name="TextBox 28">
            <a:extLst>
              <a:ext uri="{FF2B5EF4-FFF2-40B4-BE49-F238E27FC236}">
                <a16:creationId xmlns:a16="http://schemas.microsoft.com/office/drawing/2014/main" id="{D9A548C4-4A30-6B40-ABCC-2BE4D78AB254}"/>
              </a:ext>
            </a:extLst>
          </p:cNvPr>
          <p:cNvSpPr txBox="1"/>
          <p:nvPr/>
        </p:nvSpPr>
        <p:spPr>
          <a:xfrm>
            <a:off x="2414317" y="1680601"/>
            <a:ext cx="729687" cy="276999"/>
          </a:xfrm>
          <a:prstGeom prst="rect">
            <a:avLst/>
          </a:prstGeom>
          <a:noFill/>
        </p:spPr>
        <p:txBody>
          <a:bodyPr wrap="none" rtlCol="0">
            <a:spAutoFit/>
          </a:bodyPr>
          <a:lstStyle/>
          <a:p>
            <a:r>
              <a:rPr lang="en-US" sz="1200" dirty="0"/>
              <a:t>Medium</a:t>
            </a:r>
          </a:p>
        </p:txBody>
      </p:sp>
      <p:pic>
        <p:nvPicPr>
          <p:cNvPr id="30" name="Picture 29" descr="A picture containing room&#10;&#10;Description automatically generated">
            <a:extLst>
              <a:ext uri="{FF2B5EF4-FFF2-40B4-BE49-F238E27FC236}">
                <a16:creationId xmlns:a16="http://schemas.microsoft.com/office/drawing/2014/main" id="{599779C9-23C5-2241-AC72-C941ED2C332C}"/>
              </a:ext>
            </a:extLst>
          </p:cNvPr>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2664821" y="2038302"/>
            <a:ext cx="259669" cy="259669"/>
          </a:xfrm>
          <a:prstGeom prst="rect">
            <a:avLst/>
          </a:prstGeom>
        </p:spPr>
      </p:pic>
      <p:sp>
        <p:nvSpPr>
          <p:cNvPr id="31" name="Triangle 30">
            <a:extLst>
              <a:ext uri="{FF2B5EF4-FFF2-40B4-BE49-F238E27FC236}">
                <a16:creationId xmlns:a16="http://schemas.microsoft.com/office/drawing/2014/main" id="{472B5B99-620A-764E-8C53-52EF299AF2AE}"/>
              </a:ext>
            </a:extLst>
          </p:cNvPr>
          <p:cNvSpPr/>
          <p:nvPr/>
        </p:nvSpPr>
        <p:spPr>
          <a:xfrm rot="10800000">
            <a:off x="2737166"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29939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0D3B8-12AA-6149-A58B-3CED0F3838C5}"/>
              </a:ext>
            </a:extLst>
          </p:cNvPr>
          <p:cNvSpPr>
            <a:spLocks noGrp="1"/>
          </p:cNvSpPr>
          <p:nvPr>
            <p:ph type="title"/>
          </p:nvPr>
        </p:nvSpPr>
        <p:spPr/>
        <p:txBody>
          <a:bodyPr/>
          <a:lstStyle/>
          <a:p>
            <a:r>
              <a:rPr lang="en-US" dirty="0"/>
              <a:t>CP4</a:t>
            </a:r>
          </a:p>
        </p:txBody>
      </p:sp>
      <p:pic>
        <p:nvPicPr>
          <p:cNvPr id="5" name="Content Placeholder 4" descr="A close up of electronics&#10;&#10;Description automatically generated">
            <a:extLst>
              <a:ext uri="{FF2B5EF4-FFF2-40B4-BE49-F238E27FC236}">
                <a16:creationId xmlns:a16="http://schemas.microsoft.com/office/drawing/2014/main" id="{333043B1-22F8-CC46-9DC8-504460591AD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42900" y="1545113"/>
            <a:ext cx="11506200" cy="4567874"/>
          </a:xfrm>
        </p:spPr>
      </p:pic>
      <p:cxnSp>
        <p:nvCxnSpPr>
          <p:cNvPr id="6" name="Straight Connector 5">
            <a:extLst>
              <a:ext uri="{FF2B5EF4-FFF2-40B4-BE49-F238E27FC236}">
                <a16:creationId xmlns:a16="http://schemas.microsoft.com/office/drawing/2014/main" id="{CE631251-DE9C-1742-A8C8-C6A867F8A678}"/>
              </a:ext>
            </a:extLst>
          </p:cNvPr>
          <p:cNvCxnSpPr/>
          <p:nvPr/>
        </p:nvCxnSpPr>
        <p:spPr>
          <a:xfrm>
            <a:off x="850760" y="2844381"/>
            <a:ext cx="104904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788FAB1-F171-3742-A2DA-78086A958204}"/>
              </a:ext>
            </a:extLst>
          </p:cNvPr>
          <p:cNvCxnSpPr>
            <a:cxnSpLocks/>
          </p:cNvCxnSpPr>
          <p:nvPr/>
        </p:nvCxnSpPr>
        <p:spPr>
          <a:xfrm>
            <a:off x="850760" y="3634090"/>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0978DA-FCD6-B542-8CB1-500B25D7C3FF}"/>
              </a:ext>
            </a:extLst>
          </p:cNvPr>
          <p:cNvCxnSpPr>
            <a:cxnSpLocks/>
          </p:cNvCxnSpPr>
          <p:nvPr/>
        </p:nvCxnSpPr>
        <p:spPr>
          <a:xfrm>
            <a:off x="850760" y="4797871"/>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43E6311-8BD6-7448-855B-F9BDE8FED396}"/>
              </a:ext>
            </a:extLst>
          </p:cNvPr>
          <p:cNvCxnSpPr>
            <a:cxnSpLocks/>
          </p:cNvCxnSpPr>
          <p:nvPr/>
        </p:nvCxnSpPr>
        <p:spPr>
          <a:xfrm>
            <a:off x="850760" y="5504453"/>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7D103B9F-AE83-3F4C-A6C5-619F1D4926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760" y="4990645"/>
            <a:ext cx="278453" cy="322242"/>
          </a:xfrm>
          <a:prstGeom prst="rect">
            <a:avLst/>
          </a:prstGeom>
        </p:spPr>
      </p:pic>
      <p:sp>
        <p:nvSpPr>
          <p:cNvPr id="11" name="TextBox 10">
            <a:extLst>
              <a:ext uri="{FF2B5EF4-FFF2-40B4-BE49-F238E27FC236}">
                <a16:creationId xmlns:a16="http://schemas.microsoft.com/office/drawing/2014/main" id="{D5737D26-A3F8-C74C-8FB0-113014140C6E}"/>
              </a:ext>
            </a:extLst>
          </p:cNvPr>
          <p:cNvSpPr txBox="1"/>
          <p:nvPr/>
        </p:nvSpPr>
        <p:spPr>
          <a:xfrm>
            <a:off x="1129213" y="5020961"/>
            <a:ext cx="2529860" cy="276999"/>
          </a:xfrm>
          <a:prstGeom prst="rect">
            <a:avLst/>
          </a:prstGeom>
          <a:noFill/>
        </p:spPr>
        <p:txBody>
          <a:bodyPr wrap="none" rtlCol="0">
            <a:spAutoFit/>
          </a:bodyPr>
          <a:lstStyle/>
          <a:p>
            <a:r>
              <a:rPr lang="en-US" sz="1200" dirty="0"/>
              <a:t>Enterprise-grade Network Security</a:t>
            </a:r>
          </a:p>
        </p:txBody>
      </p:sp>
      <p:sp>
        <p:nvSpPr>
          <p:cNvPr id="12" name="TextBox 11">
            <a:extLst>
              <a:ext uri="{FF2B5EF4-FFF2-40B4-BE49-F238E27FC236}">
                <a16:creationId xmlns:a16="http://schemas.microsoft.com/office/drawing/2014/main" id="{3CCF9089-5547-3246-B7D4-DA1C64322FD6}"/>
              </a:ext>
            </a:extLst>
          </p:cNvPr>
          <p:cNvSpPr txBox="1"/>
          <p:nvPr/>
        </p:nvSpPr>
        <p:spPr>
          <a:xfrm>
            <a:off x="758511" y="1680601"/>
            <a:ext cx="971741" cy="276999"/>
          </a:xfrm>
          <a:prstGeom prst="rect">
            <a:avLst/>
          </a:prstGeom>
          <a:noFill/>
        </p:spPr>
        <p:txBody>
          <a:bodyPr wrap="none" rtlCol="0">
            <a:spAutoFit/>
          </a:bodyPr>
          <a:lstStyle/>
          <a:p>
            <a:r>
              <a:rPr lang="en-US" sz="1200" b="1" dirty="0"/>
              <a:t>Room Size</a:t>
            </a:r>
          </a:p>
        </p:txBody>
      </p:sp>
      <p:sp>
        <p:nvSpPr>
          <p:cNvPr id="13" name="TextBox 12">
            <a:extLst>
              <a:ext uri="{FF2B5EF4-FFF2-40B4-BE49-F238E27FC236}">
                <a16:creationId xmlns:a16="http://schemas.microsoft.com/office/drawing/2014/main" id="{FC8AA983-43D1-DE4D-B6DA-59BAB9CC9088}"/>
              </a:ext>
            </a:extLst>
          </p:cNvPr>
          <p:cNvSpPr txBox="1"/>
          <p:nvPr/>
        </p:nvSpPr>
        <p:spPr>
          <a:xfrm>
            <a:off x="5058663" y="1680601"/>
            <a:ext cx="1107996" cy="276999"/>
          </a:xfrm>
          <a:prstGeom prst="rect">
            <a:avLst/>
          </a:prstGeom>
          <a:noFill/>
        </p:spPr>
        <p:txBody>
          <a:bodyPr wrap="none" rtlCol="0">
            <a:spAutoFit/>
          </a:bodyPr>
          <a:lstStyle/>
          <a:p>
            <a:r>
              <a:rPr lang="en-US" sz="1200" b="1" dirty="0"/>
              <a:t>Connectivity</a:t>
            </a:r>
          </a:p>
        </p:txBody>
      </p:sp>
      <p:sp>
        <p:nvSpPr>
          <p:cNvPr id="14" name="TextBox 13">
            <a:extLst>
              <a:ext uri="{FF2B5EF4-FFF2-40B4-BE49-F238E27FC236}">
                <a16:creationId xmlns:a16="http://schemas.microsoft.com/office/drawing/2014/main" id="{17528EA3-3289-BA47-B04F-CECF81C1CF6B}"/>
              </a:ext>
            </a:extLst>
          </p:cNvPr>
          <p:cNvSpPr txBox="1"/>
          <p:nvPr/>
        </p:nvSpPr>
        <p:spPr>
          <a:xfrm>
            <a:off x="8778047" y="1680601"/>
            <a:ext cx="1160895" cy="276999"/>
          </a:xfrm>
          <a:prstGeom prst="rect">
            <a:avLst/>
          </a:prstGeom>
          <a:noFill/>
        </p:spPr>
        <p:txBody>
          <a:bodyPr wrap="none" rtlCol="0">
            <a:spAutoFit/>
          </a:bodyPr>
          <a:lstStyle/>
          <a:p>
            <a:r>
              <a:rPr lang="en-US" sz="1200" b="1" dirty="0"/>
              <a:t>Compatibility</a:t>
            </a:r>
          </a:p>
        </p:txBody>
      </p:sp>
      <p:sp>
        <p:nvSpPr>
          <p:cNvPr id="15" name="TextBox 14">
            <a:extLst>
              <a:ext uri="{FF2B5EF4-FFF2-40B4-BE49-F238E27FC236}">
                <a16:creationId xmlns:a16="http://schemas.microsoft.com/office/drawing/2014/main" id="{7829ED60-8016-0D44-9486-95EF12E22743}"/>
              </a:ext>
            </a:extLst>
          </p:cNvPr>
          <p:cNvSpPr txBox="1"/>
          <p:nvPr/>
        </p:nvSpPr>
        <p:spPr>
          <a:xfrm>
            <a:off x="770869" y="3017481"/>
            <a:ext cx="784189" cy="461665"/>
          </a:xfrm>
          <a:prstGeom prst="rect">
            <a:avLst/>
          </a:prstGeom>
          <a:noFill/>
        </p:spPr>
        <p:txBody>
          <a:bodyPr wrap="none" rtlCol="0">
            <a:spAutoFit/>
          </a:bodyPr>
          <a:lstStyle/>
          <a:p>
            <a:r>
              <a:rPr lang="en-US" sz="2400" b="1" dirty="0"/>
              <a:t>CP4</a:t>
            </a:r>
          </a:p>
        </p:txBody>
      </p:sp>
      <p:sp>
        <p:nvSpPr>
          <p:cNvPr id="16" name="TextBox 15">
            <a:extLst>
              <a:ext uri="{FF2B5EF4-FFF2-40B4-BE49-F238E27FC236}">
                <a16:creationId xmlns:a16="http://schemas.microsoft.com/office/drawing/2014/main" id="{15BC5247-64A8-3747-AF83-33E153FD8FE6}"/>
              </a:ext>
            </a:extLst>
          </p:cNvPr>
          <p:cNvSpPr txBox="1"/>
          <p:nvPr/>
        </p:nvSpPr>
        <p:spPr>
          <a:xfrm>
            <a:off x="5058663" y="1967348"/>
            <a:ext cx="3356288" cy="461665"/>
          </a:xfrm>
          <a:prstGeom prst="rect">
            <a:avLst/>
          </a:prstGeom>
          <a:noFill/>
        </p:spPr>
        <p:txBody>
          <a:bodyPr wrap="square" rtlCol="0">
            <a:spAutoFit/>
          </a:bodyPr>
          <a:lstStyle/>
          <a:p>
            <a:r>
              <a:rPr lang="en-US" sz="1200" dirty="0"/>
              <a:t>Onboard IR, COM, I/O, Relay, </a:t>
            </a:r>
            <a:r>
              <a:rPr lang="en-US" sz="1200" dirty="0" err="1"/>
              <a:t>Cresnet</a:t>
            </a:r>
            <a:r>
              <a:rPr lang="en-US" sz="1200" dirty="0"/>
              <a:t>®, Ethernet</a:t>
            </a:r>
          </a:p>
        </p:txBody>
      </p:sp>
      <p:sp>
        <p:nvSpPr>
          <p:cNvPr id="17" name="TextBox 16">
            <a:extLst>
              <a:ext uri="{FF2B5EF4-FFF2-40B4-BE49-F238E27FC236}">
                <a16:creationId xmlns:a16="http://schemas.microsoft.com/office/drawing/2014/main" id="{61581503-D921-904B-8320-152F6E46AB17}"/>
              </a:ext>
            </a:extLst>
          </p:cNvPr>
          <p:cNvSpPr txBox="1"/>
          <p:nvPr/>
        </p:nvSpPr>
        <p:spPr>
          <a:xfrm>
            <a:off x="8740978" y="1967348"/>
            <a:ext cx="2600261" cy="276999"/>
          </a:xfrm>
          <a:prstGeom prst="rect">
            <a:avLst/>
          </a:prstGeom>
          <a:noFill/>
        </p:spPr>
        <p:txBody>
          <a:bodyPr wrap="square" rtlCol="0">
            <a:spAutoFit/>
          </a:bodyPr>
          <a:lstStyle/>
          <a:p>
            <a:r>
              <a:rPr lang="en-US" sz="1200" dirty="0"/>
              <a:t>Crestron </a:t>
            </a:r>
            <a:r>
              <a:rPr lang="en-US" sz="1200" dirty="0" err="1"/>
              <a:t>XiO</a:t>
            </a:r>
            <a:r>
              <a:rPr lang="en-US" sz="1200" dirty="0"/>
              <a:t> Cloud, C#, SIMPL</a:t>
            </a:r>
          </a:p>
        </p:txBody>
      </p:sp>
      <p:sp>
        <p:nvSpPr>
          <p:cNvPr id="18" name="TextBox 17">
            <a:extLst>
              <a:ext uri="{FF2B5EF4-FFF2-40B4-BE49-F238E27FC236}">
                <a16:creationId xmlns:a16="http://schemas.microsoft.com/office/drawing/2014/main" id="{94D742B6-5051-4449-8CEF-563D561BF206}"/>
              </a:ext>
            </a:extLst>
          </p:cNvPr>
          <p:cNvSpPr txBox="1"/>
          <p:nvPr/>
        </p:nvSpPr>
        <p:spPr>
          <a:xfrm>
            <a:off x="783225" y="3843033"/>
            <a:ext cx="2515432" cy="276999"/>
          </a:xfrm>
          <a:prstGeom prst="rect">
            <a:avLst/>
          </a:prstGeom>
          <a:noFill/>
        </p:spPr>
        <p:txBody>
          <a:bodyPr wrap="none" rtlCol="0">
            <a:spAutoFit/>
          </a:bodyPr>
          <a:lstStyle/>
          <a:p>
            <a:r>
              <a:rPr lang="en-US" sz="1200" b="1" dirty="0"/>
              <a:t>Enterprise-class control system</a:t>
            </a:r>
          </a:p>
        </p:txBody>
      </p:sp>
      <p:sp>
        <p:nvSpPr>
          <p:cNvPr id="19" name="TextBox 18">
            <a:extLst>
              <a:ext uri="{FF2B5EF4-FFF2-40B4-BE49-F238E27FC236}">
                <a16:creationId xmlns:a16="http://schemas.microsoft.com/office/drawing/2014/main" id="{2909CAC5-E8E3-5340-9DF4-784A2C952769}"/>
              </a:ext>
            </a:extLst>
          </p:cNvPr>
          <p:cNvSpPr txBox="1"/>
          <p:nvPr/>
        </p:nvSpPr>
        <p:spPr>
          <a:xfrm>
            <a:off x="783225" y="4129780"/>
            <a:ext cx="2875848" cy="276999"/>
          </a:xfrm>
          <a:prstGeom prst="rect">
            <a:avLst/>
          </a:prstGeom>
          <a:noFill/>
        </p:spPr>
        <p:txBody>
          <a:bodyPr wrap="square" rtlCol="0">
            <a:spAutoFit/>
          </a:bodyPr>
          <a:lstStyle/>
          <a:p>
            <a:r>
              <a:rPr lang="en-US" sz="1200" dirty="0"/>
              <a:t>1-space rack mountable</a:t>
            </a:r>
          </a:p>
        </p:txBody>
      </p:sp>
      <p:sp>
        <p:nvSpPr>
          <p:cNvPr id="20" name="TextBox 19">
            <a:extLst>
              <a:ext uri="{FF2B5EF4-FFF2-40B4-BE49-F238E27FC236}">
                <a16:creationId xmlns:a16="http://schemas.microsoft.com/office/drawing/2014/main" id="{CCA968BC-A857-CA41-808A-75AF444696B4}"/>
              </a:ext>
            </a:extLst>
          </p:cNvPr>
          <p:cNvSpPr txBox="1"/>
          <p:nvPr/>
        </p:nvSpPr>
        <p:spPr>
          <a:xfrm>
            <a:off x="1784122" y="1680601"/>
            <a:ext cx="567784" cy="276999"/>
          </a:xfrm>
          <a:prstGeom prst="rect">
            <a:avLst/>
          </a:prstGeom>
          <a:noFill/>
        </p:spPr>
        <p:txBody>
          <a:bodyPr wrap="none" rtlCol="0">
            <a:spAutoFit/>
          </a:bodyPr>
          <a:lstStyle/>
          <a:p>
            <a:r>
              <a:rPr lang="en-US" sz="1200" dirty="0"/>
              <a:t>Small</a:t>
            </a:r>
          </a:p>
        </p:txBody>
      </p:sp>
      <p:sp>
        <p:nvSpPr>
          <p:cNvPr id="21" name="TextBox 20">
            <a:extLst>
              <a:ext uri="{FF2B5EF4-FFF2-40B4-BE49-F238E27FC236}">
                <a16:creationId xmlns:a16="http://schemas.microsoft.com/office/drawing/2014/main" id="{0FF7D048-1912-DA46-B9DE-4EB865DEC5DC}"/>
              </a:ext>
            </a:extLst>
          </p:cNvPr>
          <p:cNvSpPr txBox="1"/>
          <p:nvPr/>
        </p:nvSpPr>
        <p:spPr>
          <a:xfrm>
            <a:off x="2414317" y="1680601"/>
            <a:ext cx="729687" cy="276999"/>
          </a:xfrm>
          <a:prstGeom prst="rect">
            <a:avLst/>
          </a:prstGeom>
          <a:noFill/>
        </p:spPr>
        <p:txBody>
          <a:bodyPr wrap="none" rtlCol="0">
            <a:spAutoFit/>
          </a:bodyPr>
          <a:lstStyle/>
          <a:p>
            <a:r>
              <a:rPr lang="en-US" sz="1200" dirty="0"/>
              <a:t>Medium</a:t>
            </a:r>
          </a:p>
        </p:txBody>
      </p:sp>
      <p:sp>
        <p:nvSpPr>
          <p:cNvPr id="22" name="TextBox 21">
            <a:extLst>
              <a:ext uri="{FF2B5EF4-FFF2-40B4-BE49-F238E27FC236}">
                <a16:creationId xmlns:a16="http://schemas.microsoft.com/office/drawing/2014/main" id="{23022FE4-1B07-4948-984D-89DE4F65B46A}"/>
              </a:ext>
            </a:extLst>
          </p:cNvPr>
          <p:cNvSpPr txBox="1"/>
          <p:nvPr/>
        </p:nvSpPr>
        <p:spPr>
          <a:xfrm>
            <a:off x="3180436" y="1680601"/>
            <a:ext cx="575799" cy="276999"/>
          </a:xfrm>
          <a:prstGeom prst="rect">
            <a:avLst/>
          </a:prstGeom>
          <a:noFill/>
        </p:spPr>
        <p:txBody>
          <a:bodyPr wrap="none" rtlCol="0">
            <a:spAutoFit/>
          </a:bodyPr>
          <a:lstStyle/>
          <a:p>
            <a:r>
              <a:rPr lang="en-US" sz="1200" dirty="0"/>
              <a:t>Large</a:t>
            </a:r>
          </a:p>
        </p:txBody>
      </p:sp>
      <p:sp>
        <p:nvSpPr>
          <p:cNvPr id="23" name="TextBox 22">
            <a:extLst>
              <a:ext uri="{FF2B5EF4-FFF2-40B4-BE49-F238E27FC236}">
                <a16:creationId xmlns:a16="http://schemas.microsoft.com/office/drawing/2014/main" id="{6937E950-D9C7-9740-B79A-E82896024067}"/>
              </a:ext>
            </a:extLst>
          </p:cNvPr>
          <p:cNvSpPr txBox="1"/>
          <p:nvPr/>
        </p:nvSpPr>
        <p:spPr>
          <a:xfrm>
            <a:off x="3897128" y="1680601"/>
            <a:ext cx="755335" cy="276999"/>
          </a:xfrm>
          <a:prstGeom prst="rect">
            <a:avLst/>
          </a:prstGeom>
          <a:noFill/>
        </p:spPr>
        <p:txBody>
          <a:bodyPr wrap="none" rtlCol="0">
            <a:spAutoFit/>
          </a:bodyPr>
          <a:lstStyle/>
          <a:p>
            <a:r>
              <a:rPr lang="en-US" sz="1200" dirty="0">
                <a:solidFill>
                  <a:schemeClr val="tx1">
                    <a:alpha val="25000"/>
                  </a:schemeClr>
                </a:solidFill>
              </a:rPr>
              <a:t>Campus</a:t>
            </a:r>
          </a:p>
        </p:txBody>
      </p:sp>
      <p:sp>
        <p:nvSpPr>
          <p:cNvPr id="24" name="Triangle 23">
            <a:extLst>
              <a:ext uri="{FF2B5EF4-FFF2-40B4-BE49-F238E27FC236}">
                <a16:creationId xmlns:a16="http://schemas.microsoft.com/office/drawing/2014/main" id="{54E335E9-69FA-3E4F-9F02-1C84DA96FDCC}"/>
              </a:ext>
            </a:extLst>
          </p:cNvPr>
          <p:cNvSpPr/>
          <p:nvPr/>
        </p:nvSpPr>
        <p:spPr>
          <a:xfrm rot="10800000">
            <a:off x="2008117"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85499F8-0102-AF4A-B8CB-324A41174B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90055" y="2038302"/>
            <a:ext cx="137737" cy="137737"/>
          </a:xfrm>
          <a:prstGeom prst="rect">
            <a:avLst/>
          </a:prstGeom>
        </p:spPr>
      </p:pic>
      <p:pic>
        <p:nvPicPr>
          <p:cNvPr id="26" name="Picture 25" descr="A picture containing room&#10;&#10;Description automatically generated">
            <a:extLst>
              <a:ext uri="{FF2B5EF4-FFF2-40B4-BE49-F238E27FC236}">
                <a16:creationId xmlns:a16="http://schemas.microsoft.com/office/drawing/2014/main" id="{E5F35057-5D5B-2744-82E4-6B9B1583C5B1}"/>
              </a:ext>
            </a:extLst>
          </p:cNvPr>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2664821" y="2038302"/>
            <a:ext cx="259669" cy="259669"/>
          </a:xfrm>
          <a:prstGeom prst="rect">
            <a:avLst/>
          </a:prstGeom>
        </p:spPr>
      </p:pic>
      <p:pic>
        <p:nvPicPr>
          <p:cNvPr id="27" name="Picture 26" descr="A picture containing door&#10;&#10;Description automatically generated">
            <a:extLst>
              <a:ext uri="{FF2B5EF4-FFF2-40B4-BE49-F238E27FC236}">
                <a16:creationId xmlns:a16="http://schemas.microsoft.com/office/drawing/2014/main" id="{A086ABA9-6C7D-5944-BC49-F002E911602F}"/>
              </a:ext>
            </a:extLst>
          </p:cNvPr>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3308916" y="2038302"/>
            <a:ext cx="381600" cy="381600"/>
          </a:xfrm>
          <a:prstGeom prst="rect">
            <a:avLst/>
          </a:prstGeom>
        </p:spPr>
      </p:pic>
      <p:pic>
        <p:nvPicPr>
          <p:cNvPr id="28" name="Picture 27" descr="A picture containing room&#10;&#10;Description automatically generated">
            <a:extLst>
              <a:ext uri="{FF2B5EF4-FFF2-40B4-BE49-F238E27FC236}">
                <a16:creationId xmlns:a16="http://schemas.microsoft.com/office/drawing/2014/main" id="{016CEEA6-8A48-A243-B67E-D7BC7F89B87F}"/>
              </a:ext>
            </a:extLst>
          </p:cNvPr>
          <p:cNvPicPr>
            <a:picLocks noChangeAspect="1"/>
          </p:cNvPicPr>
          <p:nvPr/>
        </p:nvPicPr>
        <p:blipFill>
          <a:blip r:embed="rId7" cstate="print">
            <a:alphaModFix amt="25000"/>
            <a:extLst>
              <a:ext uri="{28A0092B-C50C-407E-A947-70E740481C1C}">
                <a14:useLocalDpi xmlns:a14="http://schemas.microsoft.com/office/drawing/2010/main"/>
              </a:ext>
            </a:extLst>
          </a:blip>
          <a:stretch>
            <a:fillRect/>
          </a:stretch>
        </p:blipFill>
        <p:spPr>
          <a:xfrm>
            <a:off x="4043963" y="2038302"/>
            <a:ext cx="381600" cy="381600"/>
          </a:xfrm>
          <a:prstGeom prst="rect">
            <a:avLst/>
          </a:prstGeom>
        </p:spPr>
      </p:pic>
      <p:sp>
        <p:nvSpPr>
          <p:cNvPr id="30" name="Triangle 29">
            <a:extLst>
              <a:ext uri="{FF2B5EF4-FFF2-40B4-BE49-F238E27FC236}">
                <a16:creationId xmlns:a16="http://schemas.microsoft.com/office/drawing/2014/main" id="{8799E8AF-1122-EF45-842A-1FF6FD8D9098}"/>
              </a:ext>
            </a:extLst>
          </p:cNvPr>
          <p:cNvSpPr/>
          <p:nvPr/>
        </p:nvSpPr>
        <p:spPr>
          <a:xfrm rot="10800000">
            <a:off x="2722350"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7F53C0EE-C128-C849-9280-7105E8209CAC}"/>
              </a:ext>
            </a:extLst>
          </p:cNvPr>
          <p:cNvSpPr/>
          <p:nvPr/>
        </p:nvSpPr>
        <p:spPr>
          <a:xfrm rot="10800000">
            <a:off x="3413836"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78037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0A5F-1842-5C41-9178-A951C3010C3D}"/>
              </a:ext>
            </a:extLst>
          </p:cNvPr>
          <p:cNvSpPr>
            <a:spLocks noGrp="1"/>
          </p:cNvSpPr>
          <p:nvPr>
            <p:ph type="title"/>
          </p:nvPr>
        </p:nvSpPr>
        <p:spPr/>
        <p:txBody>
          <a:bodyPr/>
          <a:lstStyle/>
          <a:p>
            <a:r>
              <a:rPr lang="en-US" dirty="0"/>
              <a:t>CP4N</a:t>
            </a:r>
          </a:p>
        </p:txBody>
      </p:sp>
      <p:pic>
        <p:nvPicPr>
          <p:cNvPr id="5" name="Content Placeholder 4" descr="A close up of electronics&#10;&#10;Description automatically generated">
            <a:extLst>
              <a:ext uri="{FF2B5EF4-FFF2-40B4-BE49-F238E27FC236}">
                <a16:creationId xmlns:a16="http://schemas.microsoft.com/office/drawing/2014/main" id="{D72422A2-2CDE-2544-9F11-AB0D34E99479}"/>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42900" y="1545113"/>
            <a:ext cx="11506200" cy="4567874"/>
          </a:xfrm>
        </p:spPr>
      </p:pic>
      <p:cxnSp>
        <p:nvCxnSpPr>
          <p:cNvPr id="6" name="Straight Connector 5">
            <a:extLst>
              <a:ext uri="{FF2B5EF4-FFF2-40B4-BE49-F238E27FC236}">
                <a16:creationId xmlns:a16="http://schemas.microsoft.com/office/drawing/2014/main" id="{69DCCFCD-2170-9B44-926C-8A8683EE9DFB}"/>
              </a:ext>
            </a:extLst>
          </p:cNvPr>
          <p:cNvCxnSpPr/>
          <p:nvPr/>
        </p:nvCxnSpPr>
        <p:spPr>
          <a:xfrm>
            <a:off x="850760" y="2844381"/>
            <a:ext cx="104904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E156512-6BA7-BD4D-B9B2-94805D5C6454}"/>
              </a:ext>
            </a:extLst>
          </p:cNvPr>
          <p:cNvCxnSpPr>
            <a:cxnSpLocks/>
          </p:cNvCxnSpPr>
          <p:nvPr/>
        </p:nvCxnSpPr>
        <p:spPr>
          <a:xfrm>
            <a:off x="850760" y="3634090"/>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840A5B5-7EF9-B647-8145-72A2974EB8EB}"/>
              </a:ext>
            </a:extLst>
          </p:cNvPr>
          <p:cNvCxnSpPr>
            <a:cxnSpLocks/>
          </p:cNvCxnSpPr>
          <p:nvPr/>
        </p:nvCxnSpPr>
        <p:spPr>
          <a:xfrm>
            <a:off x="850760" y="4797871"/>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1B8DFDB-021D-454D-9C72-71F2E918D997}"/>
              </a:ext>
            </a:extLst>
          </p:cNvPr>
          <p:cNvCxnSpPr>
            <a:cxnSpLocks/>
          </p:cNvCxnSpPr>
          <p:nvPr/>
        </p:nvCxnSpPr>
        <p:spPr>
          <a:xfrm>
            <a:off x="850760" y="5504453"/>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B9262A1F-8070-9E4B-90ED-F89A1569F6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760" y="4990645"/>
            <a:ext cx="278453" cy="322242"/>
          </a:xfrm>
          <a:prstGeom prst="rect">
            <a:avLst/>
          </a:prstGeom>
        </p:spPr>
      </p:pic>
      <p:sp>
        <p:nvSpPr>
          <p:cNvPr id="11" name="TextBox 10">
            <a:extLst>
              <a:ext uri="{FF2B5EF4-FFF2-40B4-BE49-F238E27FC236}">
                <a16:creationId xmlns:a16="http://schemas.microsoft.com/office/drawing/2014/main" id="{199B635C-7339-814B-883D-D6AD7B462776}"/>
              </a:ext>
            </a:extLst>
          </p:cNvPr>
          <p:cNvSpPr txBox="1"/>
          <p:nvPr/>
        </p:nvSpPr>
        <p:spPr>
          <a:xfrm>
            <a:off x="1129213" y="5020961"/>
            <a:ext cx="2529860" cy="276999"/>
          </a:xfrm>
          <a:prstGeom prst="rect">
            <a:avLst/>
          </a:prstGeom>
          <a:noFill/>
        </p:spPr>
        <p:txBody>
          <a:bodyPr wrap="none" rtlCol="0">
            <a:spAutoFit/>
          </a:bodyPr>
          <a:lstStyle/>
          <a:p>
            <a:r>
              <a:rPr lang="en-US" sz="1200" dirty="0"/>
              <a:t>Enterprise-grade Network Security</a:t>
            </a:r>
          </a:p>
        </p:txBody>
      </p:sp>
      <p:sp>
        <p:nvSpPr>
          <p:cNvPr id="12" name="TextBox 11">
            <a:extLst>
              <a:ext uri="{FF2B5EF4-FFF2-40B4-BE49-F238E27FC236}">
                <a16:creationId xmlns:a16="http://schemas.microsoft.com/office/drawing/2014/main" id="{6E11AEFA-2BAE-2748-B92E-F3F58541E60E}"/>
              </a:ext>
            </a:extLst>
          </p:cNvPr>
          <p:cNvSpPr txBox="1"/>
          <p:nvPr/>
        </p:nvSpPr>
        <p:spPr>
          <a:xfrm>
            <a:off x="758511" y="1680601"/>
            <a:ext cx="971741" cy="276999"/>
          </a:xfrm>
          <a:prstGeom prst="rect">
            <a:avLst/>
          </a:prstGeom>
          <a:noFill/>
        </p:spPr>
        <p:txBody>
          <a:bodyPr wrap="none" rtlCol="0">
            <a:spAutoFit/>
          </a:bodyPr>
          <a:lstStyle/>
          <a:p>
            <a:r>
              <a:rPr lang="en-US" sz="1200" b="1" dirty="0"/>
              <a:t>Room Size</a:t>
            </a:r>
          </a:p>
        </p:txBody>
      </p:sp>
      <p:sp>
        <p:nvSpPr>
          <p:cNvPr id="13" name="TextBox 12">
            <a:extLst>
              <a:ext uri="{FF2B5EF4-FFF2-40B4-BE49-F238E27FC236}">
                <a16:creationId xmlns:a16="http://schemas.microsoft.com/office/drawing/2014/main" id="{92BF7060-4A8B-EE43-A744-B78E18E93CB1}"/>
              </a:ext>
            </a:extLst>
          </p:cNvPr>
          <p:cNvSpPr txBox="1"/>
          <p:nvPr/>
        </p:nvSpPr>
        <p:spPr>
          <a:xfrm>
            <a:off x="5058663" y="1680601"/>
            <a:ext cx="1107996" cy="276999"/>
          </a:xfrm>
          <a:prstGeom prst="rect">
            <a:avLst/>
          </a:prstGeom>
          <a:noFill/>
        </p:spPr>
        <p:txBody>
          <a:bodyPr wrap="none" rtlCol="0">
            <a:spAutoFit/>
          </a:bodyPr>
          <a:lstStyle/>
          <a:p>
            <a:r>
              <a:rPr lang="en-US" sz="1200" b="1" dirty="0"/>
              <a:t>Connectivity</a:t>
            </a:r>
          </a:p>
        </p:txBody>
      </p:sp>
      <p:sp>
        <p:nvSpPr>
          <p:cNvPr id="14" name="TextBox 13">
            <a:extLst>
              <a:ext uri="{FF2B5EF4-FFF2-40B4-BE49-F238E27FC236}">
                <a16:creationId xmlns:a16="http://schemas.microsoft.com/office/drawing/2014/main" id="{B3631F2D-A3DE-AE45-B602-95CF5390C9F2}"/>
              </a:ext>
            </a:extLst>
          </p:cNvPr>
          <p:cNvSpPr txBox="1"/>
          <p:nvPr/>
        </p:nvSpPr>
        <p:spPr>
          <a:xfrm>
            <a:off x="8778047" y="1680601"/>
            <a:ext cx="1160895" cy="276999"/>
          </a:xfrm>
          <a:prstGeom prst="rect">
            <a:avLst/>
          </a:prstGeom>
          <a:noFill/>
        </p:spPr>
        <p:txBody>
          <a:bodyPr wrap="none" rtlCol="0">
            <a:spAutoFit/>
          </a:bodyPr>
          <a:lstStyle/>
          <a:p>
            <a:r>
              <a:rPr lang="en-US" sz="1200" b="1" dirty="0"/>
              <a:t>Compatibility</a:t>
            </a:r>
          </a:p>
        </p:txBody>
      </p:sp>
      <p:sp>
        <p:nvSpPr>
          <p:cNvPr id="15" name="TextBox 14">
            <a:extLst>
              <a:ext uri="{FF2B5EF4-FFF2-40B4-BE49-F238E27FC236}">
                <a16:creationId xmlns:a16="http://schemas.microsoft.com/office/drawing/2014/main" id="{9B744C35-8628-0F45-B78D-D021EC4F52D3}"/>
              </a:ext>
            </a:extLst>
          </p:cNvPr>
          <p:cNvSpPr txBox="1"/>
          <p:nvPr/>
        </p:nvSpPr>
        <p:spPr>
          <a:xfrm>
            <a:off x="770869" y="3017481"/>
            <a:ext cx="1007007" cy="461665"/>
          </a:xfrm>
          <a:prstGeom prst="rect">
            <a:avLst/>
          </a:prstGeom>
          <a:noFill/>
        </p:spPr>
        <p:txBody>
          <a:bodyPr wrap="none" rtlCol="0">
            <a:spAutoFit/>
          </a:bodyPr>
          <a:lstStyle/>
          <a:p>
            <a:r>
              <a:rPr lang="en-US" sz="2400" b="1" dirty="0"/>
              <a:t>CP4N</a:t>
            </a:r>
          </a:p>
        </p:txBody>
      </p:sp>
      <p:sp>
        <p:nvSpPr>
          <p:cNvPr id="16" name="TextBox 15">
            <a:extLst>
              <a:ext uri="{FF2B5EF4-FFF2-40B4-BE49-F238E27FC236}">
                <a16:creationId xmlns:a16="http://schemas.microsoft.com/office/drawing/2014/main" id="{02FB152B-3A71-7B4C-B311-F3DC5C4A3EB7}"/>
              </a:ext>
            </a:extLst>
          </p:cNvPr>
          <p:cNvSpPr txBox="1"/>
          <p:nvPr/>
        </p:nvSpPr>
        <p:spPr>
          <a:xfrm>
            <a:off x="5058663" y="1967348"/>
            <a:ext cx="3356288" cy="461665"/>
          </a:xfrm>
          <a:prstGeom prst="rect">
            <a:avLst/>
          </a:prstGeom>
          <a:noFill/>
        </p:spPr>
        <p:txBody>
          <a:bodyPr wrap="square" rtlCol="0">
            <a:spAutoFit/>
          </a:bodyPr>
          <a:lstStyle/>
          <a:p>
            <a:r>
              <a:rPr lang="en-US" sz="1200" dirty="0"/>
              <a:t>Onboard IR, COM, I/O, Relay, </a:t>
            </a:r>
            <a:r>
              <a:rPr lang="en-US" sz="1200" dirty="0" err="1"/>
              <a:t>Cresnet</a:t>
            </a:r>
            <a:r>
              <a:rPr lang="en-US" sz="1200" dirty="0"/>
              <a:t>®, Ethernet, Dedicated control subnet</a:t>
            </a:r>
          </a:p>
        </p:txBody>
      </p:sp>
      <p:sp>
        <p:nvSpPr>
          <p:cNvPr id="17" name="TextBox 16">
            <a:extLst>
              <a:ext uri="{FF2B5EF4-FFF2-40B4-BE49-F238E27FC236}">
                <a16:creationId xmlns:a16="http://schemas.microsoft.com/office/drawing/2014/main" id="{398B4054-5256-1341-924B-65F9E1263070}"/>
              </a:ext>
            </a:extLst>
          </p:cNvPr>
          <p:cNvSpPr txBox="1"/>
          <p:nvPr/>
        </p:nvSpPr>
        <p:spPr>
          <a:xfrm>
            <a:off x="8740978" y="1967348"/>
            <a:ext cx="2404817" cy="276999"/>
          </a:xfrm>
          <a:prstGeom prst="rect">
            <a:avLst/>
          </a:prstGeom>
          <a:noFill/>
        </p:spPr>
        <p:txBody>
          <a:bodyPr wrap="square" rtlCol="0">
            <a:spAutoFit/>
          </a:bodyPr>
          <a:lstStyle/>
          <a:p>
            <a:r>
              <a:rPr lang="en-US" sz="1200" dirty="0"/>
              <a:t>Crestron XiO Cloud, C#, SIMPL</a:t>
            </a:r>
          </a:p>
        </p:txBody>
      </p:sp>
      <p:sp>
        <p:nvSpPr>
          <p:cNvPr id="18" name="TextBox 17">
            <a:extLst>
              <a:ext uri="{FF2B5EF4-FFF2-40B4-BE49-F238E27FC236}">
                <a16:creationId xmlns:a16="http://schemas.microsoft.com/office/drawing/2014/main" id="{D4373EA9-6CC1-2841-9558-FF40F8FD28BE}"/>
              </a:ext>
            </a:extLst>
          </p:cNvPr>
          <p:cNvSpPr txBox="1"/>
          <p:nvPr/>
        </p:nvSpPr>
        <p:spPr>
          <a:xfrm>
            <a:off x="783225" y="3843033"/>
            <a:ext cx="2558714" cy="461665"/>
          </a:xfrm>
          <a:prstGeom prst="rect">
            <a:avLst/>
          </a:prstGeom>
          <a:noFill/>
        </p:spPr>
        <p:txBody>
          <a:bodyPr wrap="none" rtlCol="0">
            <a:spAutoFit/>
          </a:bodyPr>
          <a:lstStyle/>
          <a:p>
            <a:r>
              <a:rPr lang="en-US" sz="1200" b="1" dirty="0"/>
              <a:t>Enterprise-class control system </a:t>
            </a:r>
            <a:br>
              <a:rPr lang="en-US" sz="1200" b="1" dirty="0"/>
            </a:br>
            <a:r>
              <a:rPr lang="en-US" sz="1200" b="1" dirty="0"/>
              <a:t>w/ dedicated Control Subnet</a:t>
            </a:r>
          </a:p>
        </p:txBody>
      </p:sp>
      <p:sp>
        <p:nvSpPr>
          <p:cNvPr id="19" name="TextBox 18">
            <a:extLst>
              <a:ext uri="{FF2B5EF4-FFF2-40B4-BE49-F238E27FC236}">
                <a16:creationId xmlns:a16="http://schemas.microsoft.com/office/drawing/2014/main" id="{A34E7019-710B-5E45-AA29-D075FD5EA69C}"/>
              </a:ext>
            </a:extLst>
          </p:cNvPr>
          <p:cNvSpPr txBox="1"/>
          <p:nvPr/>
        </p:nvSpPr>
        <p:spPr>
          <a:xfrm>
            <a:off x="783225" y="4239819"/>
            <a:ext cx="2875848" cy="276999"/>
          </a:xfrm>
          <a:prstGeom prst="rect">
            <a:avLst/>
          </a:prstGeom>
          <a:noFill/>
        </p:spPr>
        <p:txBody>
          <a:bodyPr wrap="square" rtlCol="0">
            <a:spAutoFit/>
          </a:bodyPr>
          <a:lstStyle/>
          <a:p>
            <a:r>
              <a:rPr lang="en-US" sz="1200" dirty="0"/>
              <a:t>1-space rack-mountable</a:t>
            </a:r>
          </a:p>
        </p:txBody>
      </p:sp>
      <p:sp>
        <p:nvSpPr>
          <p:cNvPr id="20" name="TextBox 19">
            <a:extLst>
              <a:ext uri="{FF2B5EF4-FFF2-40B4-BE49-F238E27FC236}">
                <a16:creationId xmlns:a16="http://schemas.microsoft.com/office/drawing/2014/main" id="{7A9936D7-B44E-984A-BF1B-A2926DD68B6A}"/>
              </a:ext>
            </a:extLst>
          </p:cNvPr>
          <p:cNvSpPr txBox="1"/>
          <p:nvPr/>
        </p:nvSpPr>
        <p:spPr>
          <a:xfrm>
            <a:off x="1784122" y="1680601"/>
            <a:ext cx="567784" cy="276999"/>
          </a:xfrm>
          <a:prstGeom prst="rect">
            <a:avLst/>
          </a:prstGeom>
          <a:noFill/>
        </p:spPr>
        <p:txBody>
          <a:bodyPr wrap="none" rtlCol="0">
            <a:spAutoFit/>
          </a:bodyPr>
          <a:lstStyle/>
          <a:p>
            <a:r>
              <a:rPr lang="en-US" sz="1200" dirty="0"/>
              <a:t>Small</a:t>
            </a:r>
          </a:p>
        </p:txBody>
      </p:sp>
      <p:sp>
        <p:nvSpPr>
          <p:cNvPr id="23" name="TextBox 22">
            <a:extLst>
              <a:ext uri="{FF2B5EF4-FFF2-40B4-BE49-F238E27FC236}">
                <a16:creationId xmlns:a16="http://schemas.microsoft.com/office/drawing/2014/main" id="{261FA1C4-86BF-1F46-9E51-D2E07943D368}"/>
              </a:ext>
            </a:extLst>
          </p:cNvPr>
          <p:cNvSpPr txBox="1"/>
          <p:nvPr/>
        </p:nvSpPr>
        <p:spPr>
          <a:xfrm>
            <a:off x="3897128" y="1680601"/>
            <a:ext cx="755335" cy="276999"/>
          </a:xfrm>
          <a:prstGeom prst="rect">
            <a:avLst/>
          </a:prstGeom>
          <a:noFill/>
        </p:spPr>
        <p:txBody>
          <a:bodyPr wrap="none" rtlCol="0">
            <a:spAutoFit/>
          </a:bodyPr>
          <a:lstStyle/>
          <a:p>
            <a:r>
              <a:rPr lang="en-US" sz="1200" dirty="0">
                <a:solidFill>
                  <a:schemeClr val="tx1">
                    <a:alpha val="25000"/>
                  </a:schemeClr>
                </a:solidFill>
              </a:rPr>
              <a:t>Campus</a:t>
            </a:r>
          </a:p>
        </p:txBody>
      </p:sp>
      <p:sp>
        <p:nvSpPr>
          <p:cNvPr id="24" name="Triangle 23">
            <a:extLst>
              <a:ext uri="{FF2B5EF4-FFF2-40B4-BE49-F238E27FC236}">
                <a16:creationId xmlns:a16="http://schemas.microsoft.com/office/drawing/2014/main" id="{975F56FC-9048-0A4C-B6DC-1DB35DBD45C4}"/>
              </a:ext>
            </a:extLst>
          </p:cNvPr>
          <p:cNvSpPr/>
          <p:nvPr/>
        </p:nvSpPr>
        <p:spPr>
          <a:xfrm rot="10800000">
            <a:off x="2008117"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763B1CE-5CFC-1948-8AFD-F5428F8DFB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90055" y="2038302"/>
            <a:ext cx="137737" cy="137737"/>
          </a:xfrm>
          <a:prstGeom prst="rect">
            <a:avLst/>
          </a:prstGeom>
        </p:spPr>
      </p:pic>
      <p:pic>
        <p:nvPicPr>
          <p:cNvPr id="28" name="Picture 27" descr="A picture containing room&#10;&#10;Description automatically generated">
            <a:extLst>
              <a:ext uri="{FF2B5EF4-FFF2-40B4-BE49-F238E27FC236}">
                <a16:creationId xmlns:a16="http://schemas.microsoft.com/office/drawing/2014/main" id="{B555EEB7-0990-4247-BF2C-4A9D44090B21}"/>
              </a:ext>
            </a:extLst>
          </p:cNvPr>
          <p:cNvPicPr>
            <a:picLocks noChangeAspect="1"/>
          </p:cNvPicPr>
          <p:nvPr/>
        </p:nvPicPr>
        <p:blipFill>
          <a:blip r:embed="rId5" cstate="print">
            <a:alphaModFix amt="25000"/>
            <a:extLst>
              <a:ext uri="{28A0092B-C50C-407E-A947-70E740481C1C}">
                <a14:useLocalDpi xmlns:a14="http://schemas.microsoft.com/office/drawing/2010/main"/>
              </a:ext>
            </a:extLst>
          </a:blip>
          <a:stretch>
            <a:fillRect/>
          </a:stretch>
        </p:blipFill>
        <p:spPr>
          <a:xfrm>
            <a:off x="4043963" y="2038302"/>
            <a:ext cx="381600" cy="381600"/>
          </a:xfrm>
          <a:prstGeom prst="rect">
            <a:avLst/>
          </a:prstGeom>
        </p:spPr>
      </p:pic>
      <p:sp>
        <p:nvSpPr>
          <p:cNvPr id="29" name="TextBox 28">
            <a:extLst>
              <a:ext uri="{FF2B5EF4-FFF2-40B4-BE49-F238E27FC236}">
                <a16:creationId xmlns:a16="http://schemas.microsoft.com/office/drawing/2014/main" id="{214C3103-B38C-4A4A-8476-3863F003BFDB}"/>
              </a:ext>
            </a:extLst>
          </p:cNvPr>
          <p:cNvSpPr txBox="1"/>
          <p:nvPr/>
        </p:nvSpPr>
        <p:spPr>
          <a:xfrm>
            <a:off x="2414317" y="1680601"/>
            <a:ext cx="729687" cy="276999"/>
          </a:xfrm>
          <a:prstGeom prst="rect">
            <a:avLst/>
          </a:prstGeom>
          <a:noFill/>
        </p:spPr>
        <p:txBody>
          <a:bodyPr wrap="none" rtlCol="0">
            <a:spAutoFit/>
          </a:bodyPr>
          <a:lstStyle/>
          <a:p>
            <a:r>
              <a:rPr lang="en-US" sz="1200" dirty="0"/>
              <a:t>Medium</a:t>
            </a:r>
          </a:p>
        </p:txBody>
      </p:sp>
      <p:sp>
        <p:nvSpPr>
          <p:cNvPr id="30" name="TextBox 29">
            <a:extLst>
              <a:ext uri="{FF2B5EF4-FFF2-40B4-BE49-F238E27FC236}">
                <a16:creationId xmlns:a16="http://schemas.microsoft.com/office/drawing/2014/main" id="{349F8BD1-1481-0341-AA1F-BAE8C348E488}"/>
              </a:ext>
            </a:extLst>
          </p:cNvPr>
          <p:cNvSpPr txBox="1"/>
          <p:nvPr/>
        </p:nvSpPr>
        <p:spPr>
          <a:xfrm>
            <a:off x="3180436" y="1680601"/>
            <a:ext cx="575799" cy="276999"/>
          </a:xfrm>
          <a:prstGeom prst="rect">
            <a:avLst/>
          </a:prstGeom>
          <a:noFill/>
        </p:spPr>
        <p:txBody>
          <a:bodyPr wrap="none" rtlCol="0">
            <a:spAutoFit/>
          </a:bodyPr>
          <a:lstStyle/>
          <a:p>
            <a:r>
              <a:rPr lang="en-US" sz="1200" dirty="0"/>
              <a:t>Large</a:t>
            </a:r>
          </a:p>
        </p:txBody>
      </p:sp>
      <p:pic>
        <p:nvPicPr>
          <p:cNvPr id="31" name="Picture 30" descr="A picture containing room&#10;&#10;Description automatically generated">
            <a:extLst>
              <a:ext uri="{FF2B5EF4-FFF2-40B4-BE49-F238E27FC236}">
                <a16:creationId xmlns:a16="http://schemas.microsoft.com/office/drawing/2014/main" id="{8DF17E60-85C5-C64E-BCE6-F8A911F9D390}"/>
              </a:ext>
            </a:extLst>
          </p:cNvPr>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2664821" y="2038302"/>
            <a:ext cx="259669" cy="259669"/>
          </a:xfrm>
          <a:prstGeom prst="rect">
            <a:avLst/>
          </a:prstGeom>
        </p:spPr>
      </p:pic>
      <p:pic>
        <p:nvPicPr>
          <p:cNvPr id="32" name="Picture 31" descr="A picture containing door&#10;&#10;Description automatically generated">
            <a:extLst>
              <a:ext uri="{FF2B5EF4-FFF2-40B4-BE49-F238E27FC236}">
                <a16:creationId xmlns:a16="http://schemas.microsoft.com/office/drawing/2014/main" id="{BDCD36F8-A15E-8042-A48F-4DEADF6A9E03}"/>
              </a:ext>
            </a:extLst>
          </p:cNvPr>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3308916" y="2038302"/>
            <a:ext cx="381600" cy="381600"/>
          </a:xfrm>
          <a:prstGeom prst="rect">
            <a:avLst/>
          </a:prstGeom>
        </p:spPr>
      </p:pic>
      <p:sp>
        <p:nvSpPr>
          <p:cNvPr id="33" name="Triangle 32">
            <a:extLst>
              <a:ext uri="{FF2B5EF4-FFF2-40B4-BE49-F238E27FC236}">
                <a16:creationId xmlns:a16="http://schemas.microsoft.com/office/drawing/2014/main" id="{953EBE56-CAFC-8449-A781-734D3904CBC3}"/>
              </a:ext>
            </a:extLst>
          </p:cNvPr>
          <p:cNvSpPr/>
          <p:nvPr/>
        </p:nvSpPr>
        <p:spPr>
          <a:xfrm rot="10800000">
            <a:off x="2722350"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E5EBD060-4DA5-E940-91C3-935CCA317672}"/>
              </a:ext>
            </a:extLst>
          </p:cNvPr>
          <p:cNvSpPr/>
          <p:nvPr/>
        </p:nvSpPr>
        <p:spPr>
          <a:xfrm rot="10800000">
            <a:off x="3413836"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076601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E98F-7115-C64A-BBE0-E6EA9E2B68E1}"/>
              </a:ext>
            </a:extLst>
          </p:cNvPr>
          <p:cNvSpPr>
            <a:spLocks noGrp="1"/>
          </p:cNvSpPr>
          <p:nvPr>
            <p:ph type="title"/>
          </p:nvPr>
        </p:nvSpPr>
        <p:spPr/>
        <p:txBody>
          <a:bodyPr/>
          <a:lstStyle/>
          <a:p>
            <a:r>
              <a:rPr lang="en-US" dirty="0"/>
              <a:t>AV4</a:t>
            </a:r>
          </a:p>
        </p:txBody>
      </p:sp>
      <p:pic>
        <p:nvPicPr>
          <p:cNvPr id="5" name="Content Placeholder 4" descr="A close up of electronics&#10;&#10;Description automatically generated">
            <a:extLst>
              <a:ext uri="{FF2B5EF4-FFF2-40B4-BE49-F238E27FC236}">
                <a16:creationId xmlns:a16="http://schemas.microsoft.com/office/drawing/2014/main" id="{6A64C5CF-06BD-274C-B77D-4E2AC6F290B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42900" y="1545113"/>
            <a:ext cx="11506200" cy="4567874"/>
          </a:xfrm>
        </p:spPr>
      </p:pic>
      <p:cxnSp>
        <p:nvCxnSpPr>
          <p:cNvPr id="6" name="Straight Connector 5">
            <a:extLst>
              <a:ext uri="{FF2B5EF4-FFF2-40B4-BE49-F238E27FC236}">
                <a16:creationId xmlns:a16="http://schemas.microsoft.com/office/drawing/2014/main" id="{8A35C8E6-09B4-2A49-ABB4-BB2E009DF1FD}"/>
              </a:ext>
            </a:extLst>
          </p:cNvPr>
          <p:cNvCxnSpPr/>
          <p:nvPr/>
        </p:nvCxnSpPr>
        <p:spPr>
          <a:xfrm>
            <a:off x="850760" y="2844381"/>
            <a:ext cx="104904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18F3BAB-3DBB-DF49-9452-A36918B8EE38}"/>
              </a:ext>
            </a:extLst>
          </p:cNvPr>
          <p:cNvCxnSpPr>
            <a:cxnSpLocks/>
          </p:cNvCxnSpPr>
          <p:nvPr/>
        </p:nvCxnSpPr>
        <p:spPr>
          <a:xfrm>
            <a:off x="850760" y="3634090"/>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6E347E-6570-724F-BF71-8BAED07C758F}"/>
              </a:ext>
            </a:extLst>
          </p:cNvPr>
          <p:cNvCxnSpPr>
            <a:cxnSpLocks/>
          </p:cNvCxnSpPr>
          <p:nvPr/>
        </p:nvCxnSpPr>
        <p:spPr>
          <a:xfrm>
            <a:off x="850760" y="4797871"/>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50B409-9555-8E46-8F78-E9DEDA8F8FC1}"/>
              </a:ext>
            </a:extLst>
          </p:cNvPr>
          <p:cNvCxnSpPr>
            <a:cxnSpLocks/>
          </p:cNvCxnSpPr>
          <p:nvPr/>
        </p:nvCxnSpPr>
        <p:spPr>
          <a:xfrm>
            <a:off x="850760" y="5504453"/>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896582F4-EC5D-5F49-8B49-BB83C88C91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760" y="4990645"/>
            <a:ext cx="278453" cy="322242"/>
          </a:xfrm>
          <a:prstGeom prst="rect">
            <a:avLst/>
          </a:prstGeom>
        </p:spPr>
      </p:pic>
      <p:sp>
        <p:nvSpPr>
          <p:cNvPr id="11" name="TextBox 10">
            <a:extLst>
              <a:ext uri="{FF2B5EF4-FFF2-40B4-BE49-F238E27FC236}">
                <a16:creationId xmlns:a16="http://schemas.microsoft.com/office/drawing/2014/main" id="{F61D0FE4-9AE0-9248-B344-E0A1B0624269}"/>
              </a:ext>
            </a:extLst>
          </p:cNvPr>
          <p:cNvSpPr txBox="1"/>
          <p:nvPr/>
        </p:nvSpPr>
        <p:spPr>
          <a:xfrm>
            <a:off x="1129213" y="5020961"/>
            <a:ext cx="2529860" cy="276999"/>
          </a:xfrm>
          <a:prstGeom prst="rect">
            <a:avLst/>
          </a:prstGeom>
          <a:noFill/>
        </p:spPr>
        <p:txBody>
          <a:bodyPr wrap="none" rtlCol="0">
            <a:spAutoFit/>
          </a:bodyPr>
          <a:lstStyle/>
          <a:p>
            <a:r>
              <a:rPr lang="en-US" sz="1200" dirty="0"/>
              <a:t>Enterprise-grade Network Security</a:t>
            </a:r>
          </a:p>
        </p:txBody>
      </p:sp>
      <p:sp>
        <p:nvSpPr>
          <p:cNvPr id="12" name="TextBox 11">
            <a:extLst>
              <a:ext uri="{FF2B5EF4-FFF2-40B4-BE49-F238E27FC236}">
                <a16:creationId xmlns:a16="http://schemas.microsoft.com/office/drawing/2014/main" id="{66E5FC1C-EAE7-6845-99A0-6B533F869379}"/>
              </a:ext>
            </a:extLst>
          </p:cNvPr>
          <p:cNvSpPr txBox="1"/>
          <p:nvPr/>
        </p:nvSpPr>
        <p:spPr>
          <a:xfrm>
            <a:off x="758511" y="1680601"/>
            <a:ext cx="971741" cy="276999"/>
          </a:xfrm>
          <a:prstGeom prst="rect">
            <a:avLst/>
          </a:prstGeom>
          <a:noFill/>
        </p:spPr>
        <p:txBody>
          <a:bodyPr wrap="none" rtlCol="0">
            <a:spAutoFit/>
          </a:bodyPr>
          <a:lstStyle/>
          <a:p>
            <a:r>
              <a:rPr lang="en-US" sz="1200" b="1" dirty="0"/>
              <a:t>Room Size</a:t>
            </a:r>
          </a:p>
        </p:txBody>
      </p:sp>
      <p:sp>
        <p:nvSpPr>
          <p:cNvPr id="13" name="TextBox 12">
            <a:extLst>
              <a:ext uri="{FF2B5EF4-FFF2-40B4-BE49-F238E27FC236}">
                <a16:creationId xmlns:a16="http://schemas.microsoft.com/office/drawing/2014/main" id="{8789D683-297C-434C-99B9-46B8F0AFC210}"/>
              </a:ext>
            </a:extLst>
          </p:cNvPr>
          <p:cNvSpPr txBox="1"/>
          <p:nvPr/>
        </p:nvSpPr>
        <p:spPr>
          <a:xfrm>
            <a:off x="5058663" y="1680601"/>
            <a:ext cx="1107996" cy="276999"/>
          </a:xfrm>
          <a:prstGeom prst="rect">
            <a:avLst/>
          </a:prstGeom>
          <a:noFill/>
        </p:spPr>
        <p:txBody>
          <a:bodyPr wrap="none" rtlCol="0">
            <a:spAutoFit/>
          </a:bodyPr>
          <a:lstStyle/>
          <a:p>
            <a:r>
              <a:rPr lang="en-US" sz="1200" b="1" dirty="0"/>
              <a:t>Connectivity</a:t>
            </a:r>
          </a:p>
        </p:txBody>
      </p:sp>
      <p:sp>
        <p:nvSpPr>
          <p:cNvPr id="14" name="TextBox 13">
            <a:extLst>
              <a:ext uri="{FF2B5EF4-FFF2-40B4-BE49-F238E27FC236}">
                <a16:creationId xmlns:a16="http://schemas.microsoft.com/office/drawing/2014/main" id="{44BFDBFD-4938-0E47-8478-AC8729A1D5B3}"/>
              </a:ext>
            </a:extLst>
          </p:cNvPr>
          <p:cNvSpPr txBox="1"/>
          <p:nvPr/>
        </p:nvSpPr>
        <p:spPr>
          <a:xfrm>
            <a:off x="8778047" y="1680601"/>
            <a:ext cx="1160895" cy="276999"/>
          </a:xfrm>
          <a:prstGeom prst="rect">
            <a:avLst/>
          </a:prstGeom>
          <a:noFill/>
        </p:spPr>
        <p:txBody>
          <a:bodyPr wrap="none" rtlCol="0">
            <a:spAutoFit/>
          </a:bodyPr>
          <a:lstStyle/>
          <a:p>
            <a:r>
              <a:rPr lang="en-US" sz="1200" b="1" dirty="0"/>
              <a:t>Compatibility</a:t>
            </a:r>
          </a:p>
        </p:txBody>
      </p:sp>
      <p:sp>
        <p:nvSpPr>
          <p:cNvPr id="15" name="TextBox 14">
            <a:extLst>
              <a:ext uri="{FF2B5EF4-FFF2-40B4-BE49-F238E27FC236}">
                <a16:creationId xmlns:a16="http://schemas.microsoft.com/office/drawing/2014/main" id="{1ECF91B9-5244-6048-AFB0-C9B129D2E5E1}"/>
              </a:ext>
            </a:extLst>
          </p:cNvPr>
          <p:cNvSpPr txBox="1"/>
          <p:nvPr/>
        </p:nvSpPr>
        <p:spPr>
          <a:xfrm>
            <a:off x="770869" y="3017481"/>
            <a:ext cx="761362" cy="461665"/>
          </a:xfrm>
          <a:prstGeom prst="rect">
            <a:avLst/>
          </a:prstGeom>
          <a:noFill/>
        </p:spPr>
        <p:txBody>
          <a:bodyPr wrap="none" rtlCol="0">
            <a:spAutoFit/>
          </a:bodyPr>
          <a:lstStyle/>
          <a:p>
            <a:r>
              <a:rPr lang="en-US" sz="2400" b="1" dirty="0"/>
              <a:t>AV4</a:t>
            </a:r>
          </a:p>
        </p:txBody>
      </p:sp>
      <p:sp>
        <p:nvSpPr>
          <p:cNvPr id="16" name="TextBox 15">
            <a:extLst>
              <a:ext uri="{FF2B5EF4-FFF2-40B4-BE49-F238E27FC236}">
                <a16:creationId xmlns:a16="http://schemas.microsoft.com/office/drawing/2014/main" id="{5A56BC62-B972-8A48-A390-D847A938CF7A}"/>
              </a:ext>
            </a:extLst>
          </p:cNvPr>
          <p:cNvSpPr txBox="1"/>
          <p:nvPr/>
        </p:nvSpPr>
        <p:spPr>
          <a:xfrm>
            <a:off x="5058662" y="1967348"/>
            <a:ext cx="3442823" cy="461665"/>
          </a:xfrm>
          <a:prstGeom prst="rect">
            <a:avLst/>
          </a:prstGeom>
          <a:noFill/>
        </p:spPr>
        <p:txBody>
          <a:bodyPr wrap="square" rtlCol="0">
            <a:spAutoFit/>
          </a:bodyPr>
          <a:lstStyle/>
          <a:p>
            <a:r>
              <a:rPr lang="en-US" sz="1200" dirty="0"/>
              <a:t>Onboard IR, COM, I/O, Relay, </a:t>
            </a:r>
            <a:r>
              <a:rPr lang="en-US" sz="1200" dirty="0" err="1"/>
              <a:t>Cresnet</a:t>
            </a:r>
            <a:r>
              <a:rPr lang="en-US" sz="1200" dirty="0"/>
              <a:t>®, Ethernet, Built-in control subnet switch PoE+</a:t>
            </a:r>
          </a:p>
        </p:txBody>
      </p:sp>
      <p:sp>
        <p:nvSpPr>
          <p:cNvPr id="17" name="TextBox 16">
            <a:extLst>
              <a:ext uri="{FF2B5EF4-FFF2-40B4-BE49-F238E27FC236}">
                <a16:creationId xmlns:a16="http://schemas.microsoft.com/office/drawing/2014/main" id="{278604D9-8F3B-804F-B20A-A81CAAF5DC65}"/>
              </a:ext>
            </a:extLst>
          </p:cNvPr>
          <p:cNvSpPr txBox="1"/>
          <p:nvPr/>
        </p:nvSpPr>
        <p:spPr>
          <a:xfrm>
            <a:off x="8740978" y="1967348"/>
            <a:ext cx="2330676" cy="276999"/>
          </a:xfrm>
          <a:prstGeom prst="rect">
            <a:avLst/>
          </a:prstGeom>
          <a:noFill/>
        </p:spPr>
        <p:txBody>
          <a:bodyPr wrap="square" rtlCol="0">
            <a:spAutoFit/>
          </a:bodyPr>
          <a:lstStyle/>
          <a:p>
            <a:r>
              <a:rPr lang="en-US" sz="1200" dirty="0"/>
              <a:t>Crestron </a:t>
            </a:r>
            <a:r>
              <a:rPr lang="en-US" sz="1200" dirty="0" err="1"/>
              <a:t>XiO</a:t>
            </a:r>
            <a:r>
              <a:rPr lang="en-US" sz="1200" dirty="0"/>
              <a:t> Cloud, C#, SIMPL</a:t>
            </a:r>
          </a:p>
        </p:txBody>
      </p:sp>
      <p:sp>
        <p:nvSpPr>
          <p:cNvPr id="18" name="TextBox 17">
            <a:extLst>
              <a:ext uri="{FF2B5EF4-FFF2-40B4-BE49-F238E27FC236}">
                <a16:creationId xmlns:a16="http://schemas.microsoft.com/office/drawing/2014/main" id="{97F84629-CE89-1144-84F9-ECBED10C250E}"/>
              </a:ext>
            </a:extLst>
          </p:cNvPr>
          <p:cNvSpPr txBox="1"/>
          <p:nvPr/>
        </p:nvSpPr>
        <p:spPr>
          <a:xfrm>
            <a:off x="783225" y="3843033"/>
            <a:ext cx="3448380" cy="461665"/>
          </a:xfrm>
          <a:prstGeom prst="rect">
            <a:avLst/>
          </a:prstGeom>
          <a:noFill/>
        </p:spPr>
        <p:txBody>
          <a:bodyPr wrap="none" rtlCol="0">
            <a:spAutoFit/>
          </a:bodyPr>
          <a:lstStyle/>
          <a:p>
            <a:r>
              <a:rPr lang="en-US" sz="1200" b="1" dirty="0"/>
              <a:t>Expandable enterprise-class control system </a:t>
            </a:r>
            <a:br>
              <a:rPr lang="en-US" sz="1200" b="1" dirty="0"/>
            </a:br>
            <a:r>
              <a:rPr lang="en-US" sz="1200" b="1" dirty="0"/>
              <a:t>with enhanced feature set</a:t>
            </a:r>
          </a:p>
        </p:txBody>
      </p:sp>
      <p:sp>
        <p:nvSpPr>
          <p:cNvPr id="19" name="TextBox 18">
            <a:extLst>
              <a:ext uri="{FF2B5EF4-FFF2-40B4-BE49-F238E27FC236}">
                <a16:creationId xmlns:a16="http://schemas.microsoft.com/office/drawing/2014/main" id="{6B3143D6-5CE7-3449-AE21-59CE281D4D22}"/>
              </a:ext>
            </a:extLst>
          </p:cNvPr>
          <p:cNvSpPr txBox="1"/>
          <p:nvPr/>
        </p:nvSpPr>
        <p:spPr>
          <a:xfrm>
            <a:off x="783225" y="4265431"/>
            <a:ext cx="2875848" cy="276999"/>
          </a:xfrm>
          <a:prstGeom prst="rect">
            <a:avLst/>
          </a:prstGeom>
          <a:noFill/>
        </p:spPr>
        <p:txBody>
          <a:bodyPr wrap="square" rtlCol="0">
            <a:spAutoFit/>
          </a:bodyPr>
          <a:lstStyle/>
          <a:p>
            <a:r>
              <a:rPr lang="en-US" sz="1200" dirty="0"/>
              <a:t>2-space rack mountable</a:t>
            </a:r>
          </a:p>
        </p:txBody>
      </p:sp>
      <p:sp>
        <p:nvSpPr>
          <p:cNvPr id="20" name="TextBox 19">
            <a:extLst>
              <a:ext uri="{FF2B5EF4-FFF2-40B4-BE49-F238E27FC236}">
                <a16:creationId xmlns:a16="http://schemas.microsoft.com/office/drawing/2014/main" id="{A42D0F2A-D01A-064F-A5FF-6C7ADF87B0CF}"/>
              </a:ext>
            </a:extLst>
          </p:cNvPr>
          <p:cNvSpPr txBox="1"/>
          <p:nvPr/>
        </p:nvSpPr>
        <p:spPr>
          <a:xfrm>
            <a:off x="1784122" y="1680601"/>
            <a:ext cx="567784" cy="276999"/>
          </a:xfrm>
          <a:prstGeom prst="rect">
            <a:avLst/>
          </a:prstGeom>
          <a:noFill/>
        </p:spPr>
        <p:txBody>
          <a:bodyPr wrap="none" rtlCol="0">
            <a:spAutoFit/>
          </a:bodyPr>
          <a:lstStyle/>
          <a:p>
            <a:r>
              <a:rPr lang="en-US" sz="1200" dirty="0"/>
              <a:t>Small</a:t>
            </a:r>
          </a:p>
        </p:txBody>
      </p:sp>
      <p:sp>
        <p:nvSpPr>
          <p:cNvPr id="24" name="Triangle 23">
            <a:extLst>
              <a:ext uri="{FF2B5EF4-FFF2-40B4-BE49-F238E27FC236}">
                <a16:creationId xmlns:a16="http://schemas.microsoft.com/office/drawing/2014/main" id="{5871F9CD-7AA3-A941-802A-0275CF33EE6E}"/>
              </a:ext>
            </a:extLst>
          </p:cNvPr>
          <p:cNvSpPr/>
          <p:nvPr/>
        </p:nvSpPr>
        <p:spPr>
          <a:xfrm rot="10800000">
            <a:off x="2008117"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1F3BCAF3-6551-9647-B79E-9D5AB7AD65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90055" y="2038302"/>
            <a:ext cx="137737" cy="137737"/>
          </a:xfrm>
          <a:prstGeom prst="rect">
            <a:avLst/>
          </a:prstGeom>
        </p:spPr>
      </p:pic>
      <p:sp>
        <p:nvSpPr>
          <p:cNvPr id="29" name="TextBox 28">
            <a:extLst>
              <a:ext uri="{FF2B5EF4-FFF2-40B4-BE49-F238E27FC236}">
                <a16:creationId xmlns:a16="http://schemas.microsoft.com/office/drawing/2014/main" id="{7A561932-5BB3-3E43-B31E-3E46C02E2A59}"/>
              </a:ext>
            </a:extLst>
          </p:cNvPr>
          <p:cNvSpPr txBox="1"/>
          <p:nvPr/>
        </p:nvSpPr>
        <p:spPr>
          <a:xfrm>
            <a:off x="2414317" y="1680601"/>
            <a:ext cx="729687" cy="276999"/>
          </a:xfrm>
          <a:prstGeom prst="rect">
            <a:avLst/>
          </a:prstGeom>
          <a:noFill/>
        </p:spPr>
        <p:txBody>
          <a:bodyPr wrap="none" rtlCol="0">
            <a:spAutoFit/>
          </a:bodyPr>
          <a:lstStyle/>
          <a:p>
            <a:r>
              <a:rPr lang="en-US" sz="1200" dirty="0"/>
              <a:t>Medium</a:t>
            </a:r>
          </a:p>
        </p:txBody>
      </p:sp>
      <p:sp>
        <p:nvSpPr>
          <p:cNvPr id="30" name="TextBox 29">
            <a:extLst>
              <a:ext uri="{FF2B5EF4-FFF2-40B4-BE49-F238E27FC236}">
                <a16:creationId xmlns:a16="http://schemas.microsoft.com/office/drawing/2014/main" id="{70E95364-825F-6640-9EA5-3DE32F771C01}"/>
              </a:ext>
            </a:extLst>
          </p:cNvPr>
          <p:cNvSpPr txBox="1"/>
          <p:nvPr/>
        </p:nvSpPr>
        <p:spPr>
          <a:xfrm>
            <a:off x="3180436" y="1680601"/>
            <a:ext cx="575799" cy="276999"/>
          </a:xfrm>
          <a:prstGeom prst="rect">
            <a:avLst/>
          </a:prstGeom>
          <a:noFill/>
        </p:spPr>
        <p:txBody>
          <a:bodyPr wrap="none" rtlCol="0">
            <a:spAutoFit/>
          </a:bodyPr>
          <a:lstStyle/>
          <a:p>
            <a:r>
              <a:rPr lang="en-US" sz="1200" dirty="0"/>
              <a:t>Large</a:t>
            </a:r>
          </a:p>
        </p:txBody>
      </p:sp>
      <p:pic>
        <p:nvPicPr>
          <p:cNvPr id="31" name="Picture 30" descr="A picture containing room&#10;&#10;Description automatically generated">
            <a:extLst>
              <a:ext uri="{FF2B5EF4-FFF2-40B4-BE49-F238E27FC236}">
                <a16:creationId xmlns:a16="http://schemas.microsoft.com/office/drawing/2014/main" id="{31F8BACD-C95C-4744-AF55-2F7C8708FB02}"/>
              </a:ext>
            </a:extLst>
          </p:cNvPr>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2664821" y="2038302"/>
            <a:ext cx="259669" cy="259669"/>
          </a:xfrm>
          <a:prstGeom prst="rect">
            <a:avLst/>
          </a:prstGeom>
        </p:spPr>
      </p:pic>
      <p:pic>
        <p:nvPicPr>
          <p:cNvPr id="32" name="Picture 31" descr="A picture containing door&#10;&#10;Description automatically generated">
            <a:extLst>
              <a:ext uri="{FF2B5EF4-FFF2-40B4-BE49-F238E27FC236}">
                <a16:creationId xmlns:a16="http://schemas.microsoft.com/office/drawing/2014/main" id="{BF8CCC74-63B1-1E4D-A5BD-1F2197211683}"/>
              </a:ext>
            </a:extLst>
          </p:cNvPr>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3308916" y="2038302"/>
            <a:ext cx="381600" cy="381600"/>
          </a:xfrm>
          <a:prstGeom prst="rect">
            <a:avLst/>
          </a:prstGeom>
        </p:spPr>
      </p:pic>
      <p:sp>
        <p:nvSpPr>
          <p:cNvPr id="33" name="Triangle 32">
            <a:extLst>
              <a:ext uri="{FF2B5EF4-FFF2-40B4-BE49-F238E27FC236}">
                <a16:creationId xmlns:a16="http://schemas.microsoft.com/office/drawing/2014/main" id="{7841D2C3-176F-6449-A6C8-F769646038F0}"/>
              </a:ext>
            </a:extLst>
          </p:cNvPr>
          <p:cNvSpPr/>
          <p:nvPr/>
        </p:nvSpPr>
        <p:spPr>
          <a:xfrm rot="10800000">
            <a:off x="2722350"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7187B201-62D1-1D49-B575-C1F5831C4A93}"/>
              </a:ext>
            </a:extLst>
          </p:cNvPr>
          <p:cNvSpPr/>
          <p:nvPr/>
        </p:nvSpPr>
        <p:spPr>
          <a:xfrm rot="10800000">
            <a:off x="3413836"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24BBF50-F57A-E44C-A0C8-6884DBD873DE}"/>
              </a:ext>
            </a:extLst>
          </p:cNvPr>
          <p:cNvSpPr txBox="1"/>
          <p:nvPr/>
        </p:nvSpPr>
        <p:spPr>
          <a:xfrm>
            <a:off x="3897128" y="1680601"/>
            <a:ext cx="755335" cy="276999"/>
          </a:xfrm>
          <a:prstGeom prst="rect">
            <a:avLst/>
          </a:prstGeom>
          <a:noFill/>
        </p:spPr>
        <p:txBody>
          <a:bodyPr wrap="none" rtlCol="0">
            <a:spAutoFit/>
          </a:bodyPr>
          <a:lstStyle/>
          <a:p>
            <a:r>
              <a:rPr lang="en-US" sz="1200" dirty="0">
                <a:solidFill>
                  <a:schemeClr val="tx1">
                    <a:alpha val="25000"/>
                  </a:schemeClr>
                </a:solidFill>
              </a:rPr>
              <a:t>Campus</a:t>
            </a:r>
          </a:p>
        </p:txBody>
      </p:sp>
      <p:pic>
        <p:nvPicPr>
          <p:cNvPr id="36" name="Picture 35" descr="A picture containing room&#10;&#10;Description automatically generated">
            <a:extLst>
              <a:ext uri="{FF2B5EF4-FFF2-40B4-BE49-F238E27FC236}">
                <a16:creationId xmlns:a16="http://schemas.microsoft.com/office/drawing/2014/main" id="{A84FE024-113B-154F-9FEC-BB11BBE425F0}"/>
              </a:ext>
            </a:extLst>
          </p:cNvPr>
          <p:cNvPicPr>
            <a:picLocks noChangeAspect="1"/>
          </p:cNvPicPr>
          <p:nvPr/>
        </p:nvPicPr>
        <p:blipFill>
          <a:blip r:embed="rId7" cstate="print">
            <a:alphaModFix amt="25000"/>
            <a:extLst>
              <a:ext uri="{28A0092B-C50C-407E-A947-70E740481C1C}">
                <a14:useLocalDpi xmlns:a14="http://schemas.microsoft.com/office/drawing/2010/main"/>
              </a:ext>
            </a:extLst>
          </a:blip>
          <a:stretch>
            <a:fillRect/>
          </a:stretch>
        </p:blipFill>
        <p:spPr>
          <a:xfrm>
            <a:off x="4043963" y="2038302"/>
            <a:ext cx="381600" cy="381600"/>
          </a:xfrm>
          <a:prstGeom prst="rect">
            <a:avLst/>
          </a:prstGeom>
        </p:spPr>
      </p:pic>
    </p:spTree>
    <p:extLst>
      <p:ext uri="{BB962C8B-B14F-4D97-AF65-F5344CB8AC3E}">
        <p14:creationId xmlns:p14="http://schemas.microsoft.com/office/powerpoint/2010/main" val="155098491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A3E43-8497-5044-80D5-D860F649269A}"/>
              </a:ext>
            </a:extLst>
          </p:cNvPr>
          <p:cNvSpPr>
            <a:spLocks noGrp="1"/>
          </p:cNvSpPr>
          <p:nvPr>
            <p:ph type="title"/>
          </p:nvPr>
        </p:nvSpPr>
        <p:spPr/>
        <p:txBody>
          <a:bodyPr/>
          <a:lstStyle/>
          <a:p>
            <a:r>
              <a:rPr lang="en-US" dirty="0"/>
              <a:t>PRO4</a:t>
            </a:r>
          </a:p>
        </p:txBody>
      </p:sp>
      <p:pic>
        <p:nvPicPr>
          <p:cNvPr id="5" name="Content Placeholder 4" descr="A close up of electronics&#10;&#10;Description automatically generated">
            <a:extLst>
              <a:ext uri="{FF2B5EF4-FFF2-40B4-BE49-F238E27FC236}">
                <a16:creationId xmlns:a16="http://schemas.microsoft.com/office/drawing/2014/main" id="{61AD3125-22F2-B444-AC00-F3D7DAE3B75A}"/>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342900" y="1545113"/>
            <a:ext cx="11506200" cy="4567874"/>
          </a:xfrm>
        </p:spPr>
      </p:pic>
      <p:cxnSp>
        <p:nvCxnSpPr>
          <p:cNvPr id="6" name="Straight Connector 5">
            <a:extLst>
              <a:ext uri="{FF2B5EF4-FFF2-40B4-BE49-F238E27FC236}">
                <a16:creationId xmlns:a16="http://schemas.microsoft.com/office/drawing/2014/main" id="{FFFFB952-3470-DA43-A6B5-FA671A627B46}"/>
              </a:ext>
            </a:extLst>
          </p:cNvPr>
          <p:cNvCxnSpPr/>
          <p:nvPr/>
        </p:nvCxnSpPr>
        <p:spPr>
          <a:xfrm>
            <a:off x="850760" y="2844381"/>
            <a:ext cx="104904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3FDB90A-C003-BB47-89C2-81F41AF9B623}"/>
              </a:ext>
            </a:extLst>
          </p:cNvPr>
          <p:cNvCxnSpPr>
            <a:cxnSpLocks/>
          </p:cNvCxnSpPr>
          <p:nvPr/>
        </p:nvCxnSpPr>
        <p:spPr>
          <a:xfrm>
            <a:off x="850760" y="3634090"/>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76DFE40-762A-C84A-9ED3-3C17F733E69C}"/>
              </a:ext>
            </a:extLst>
          </p:cNvPr>
          <p:cNvCxnSpPr>
            <a:cxnSpLocks/>
          </p:cNvCxnSpPr>
          <p:nvPr/>
        </p:nvCxnSpPr>
        <p:spPr>
          <a:xfrm>
            <a:off x="850760" y="4797871"/>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B0F2B27-80AE-C142-964C-3DA42FF794E2}"/>
              </a:ext>
            </a:extLst>
          </p:cNvPr>
          <p:cNvCxnSpPr>
            <a:cxnSpLocks/>
          </p:cNvCxnSpPr>
          <p:nvPr/>
        </p:nvCxnSpPr>
        <p:spPr>
          <a:xfrm>
            <a:off x="850760" y="5504453"/>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7B66947E-099C-344F-A342-742A3CAA38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0760" y="4990645"/>
            <a:ext cx="278453" cy="322242"/>
          </a:xfrm>
          <a:prstGeom prst="rect">
            <a:avLst/>
          </a:prstGeom>
        </p:spPr>
      </p:pic>
      <p:sp>
        <p:nvSpPr>
          <p:cNvPr id="11" name="TextBox 10">
            <a:extLst>
              <a:ext uri="{FF2B5EF4-FFF2-40B4-BE49-F238E27FC236}">
                <a16:creationId xmlns:a16="http://schemas.microsoft.com/office/drawing/2014/main" id="{F582776C-403B-014B-81C9-3EFA8A2AD71E}"/>
              </a:ext>
            </a:extLst>
          </p:cNvPr>
          <p:cNvSpPr txBox="1"/>
          <p:nvPr/>
        </p:nvSpPr>
        <p:spPr>
          <a:xfrm>
            <a:off x="1129213" y="5020961"/>
            <a:ext cx="2529860" cy="276999"/>
          </a:xfrm>
          <a:prstGeom prst="rect">
            <a:avLst/>
          </a:prstGeom>
          <a:noFill/>
        </p:spPr>
        <p:txBody>
          <a:bodyPr wrap="none" rtlCol="0">
            <a:spAutoFit/>
          </a:bodyPr>
          <a:lstStyle/>
          <a:p>
            <a:r>
              <a:rPr lang="en-US" sz="1200" dirty="0"/>
              <a:t>Enterprise-grade Network Security</a:t>
            </a:r>
          </a:p>
        </p:txBody>
      </p:sp>
      <p:sp>
        <p:nvSpPr>
          <p:cNvPr id="12" name="TextBox 11">
            <a:extLst>
              <a:ext uri="{FF2B5EF4-FFF2-40B4-BE49-F238E27FC236}">
                <a16:creationId xmlns:a16="http://schemas.microsoft.com/office/drawing/2014/main" id="{A679A9F4-8C77-5941-8601-88A508D93E0F}"/>
              </a:ext>
            </a:extLst>
          </p:cNvPr>
          <p:cNvSpPr txBox="1"/>
          <p:nvPr/>
        </p:nvSpPr>
        <p:spPr>
          <a:xfrm>
            <a:off x="758511" y="1680601"/>
            <a:ext cx="971741" cy="276999"/>
          </a:xfrm>
          <a:prstGeom prst="rect">
            <a:avLst/>
          </a:prstGeom>
          <a:noFill/>
        </p:spPr>
        <p:txBody>
          <a:bodyPr wrap="none" rtlCol="0">
            <a:spAutoFit/>
          </a:bodyPr>
          <a:lstStyle/>
          <a:p>
            <a:r>
              <a:rPr lang="en-US" sz="1200" b="1" dirty="0"/>
              <a:t>Room Size</a:t>
            </a:r>
          </a:p>
        </p:txBody>
      </p:sp>
      <p:sp>
        <p:nvSpPr>
          <p:cNvPr id="13" name="TextBox 12">
            <a:extLst>
              <a:ext uri="{FF2B5EF4-FFF2-40B4-BE49-F238E27FC236}">
                <a16:creationId xmlns:a16="http://schemas.microsoft.com/office/drawing/2014/main" id="{9E23C3C0-01AC-EC44-9E36-E5B51537173C}"/>
              </a:ext>
            </a:extLst>
          </p:cNvPr>
          <p:cNvSpPr txBox="1"/>
          <p:nvPr/>
        </p:nvSpPr>
        <p:spPr>
          <a:xfrm>
            <a:off x="5058663" y="1680601"/>
            <a:ext cx="1107996" cy="276999"/>
          </a:xfrm>
          <a:prstGeom prst="rect">
            <a:avLst/>
          </a:prstGeom>
          <a:noFill/>
        </p:spPr>
        <p:txBody>
          <a:bodyPr wrap="none" rtlCol="0">
            <a:spAutoFit/>
          </a:bodyPr>
          <a:lstStyle/>
          <a:p>
            <a:r>
              <a:rPr lang="en-US" sz="1200" b="1" dirty="0"/>
              <a:t>Connectivity</a:t>
            </a:r>
          </a:p>
        </p:txBody>
      </p:sp>
      <p:sp>
        <p:nvSpPr>
          <p:cNvPr id="14" name="TextBox 13">
            <a:extLst>
              <a:ext uri="{FF2B5EF4-FFF2-40B4-BE49-F238E27FC236}">
                <a16:creationId xmlns:a16="http://schemas.microsoft.com/office/drawing/2014/main" id="{0C0A33D8-3702-7A4B-8B3C-82C802866DAD}"/>
              </a:ext>
            </a:extLst>
          </p:cNvPr>
          <p:cNvSpPr txBox="1"/>
          <p:nvPr/>
        </p:nvSpPr>
        <p:spPr>
          <a:xfrm>
            <a:off x="8778047" y="1680601"/>
            <a:ext cx="1160895" cy="276999"/>
          </a:xfrm>
          <a:prstGeom prst="rect">
            <a:avLst/>
          </a:prstGeom>
          <a:noFill/>
        </p:spPr>
        <p:txBody>
          <a:bodyPr wrap="none" rtlCol="0">
            <a:spAutoFit/>
          </a:bodyPr>
          <a:lstStyle/>
          <a:p>
            <a:r>
              <a:rPr lang="en-US" sz="1200" b="1" dirty="0"/>
              <a:t>Compatibility</a:t>
            </a:r>
          </a:p>
        </p:txBody>
      </p:sp>
      <p:sp>
        <p:nvSpPr>
          <p:cNvPr id="15" name="TextBox 14">
            <a:extLst>
              <a:ext uri="{FF2B5EF4-FFF2-40B4-BE49-F238E27FC236}">
                <a16:creationId xmlns:a16="http://schemas.microsoft.com/office/drawing/2014/main" id="{67FB7749-0814-7A46-BCC5-B718DA048265}"/>
              </a:ext>
            </a:extLst>
          </p:cNvPr>
          <p:cNvSpPr txBox="1"/>
          <p:nvPr/>
        </p:nvSpPr>
        <p:spPr>
          <a:xfrm>
            <a:off x="770869" y="3017481"/>
            <a:ext cx="1023037" cy="461665"/>
          </a:xfrm>
          <a:prstGeom prst="rect">
            <a:avLst/>
          </a:prstGeom>
          <a:noFill/>
        </p:spPr>
        <p:txBody>
          <a:bodyPr wrap="none" rtlCol="0">
            <a:spAutoFit/>
          </a:bodyPr>
          <a:lstStyle/>
          <a:p>
            <a:r>
              <a:rPr lang="en-US" sz="2400" b="1" dirty="0"/>
              <a:t>PRO4</a:t>
            </a:r>
          </a:p>
        </p:txBody>
      </p:sp>
      <p:sp>
        <p:nvSpPr>
          <p:cNvPr id="16" name="TextBox 15">
            <a:extLst>
              <a:ext uri="{FF2B5EF4-FFF2-40B4-BE49-F238E27FC236}">
                <a16:creationId xmlns:a16="http://schemas.microsoft.com/office/drawing/2014/main" id="{644647C8-AB9A-A647-A904-6045789F8E8E}"/>
              </a:ext>
            </a:extLst>
          </p:cNvPr>
          <p:cNvSpPr txBox="1"/>
          <p:nvPr/>
        </p:nvSpPr>
        <p:spPr>
          <a:xfrm>
            <a:off x="5058662" y="1967348"/>
            <a:ext cx="3442823" cy="461665"/>
          </a:xfrm>
          <a:prstGeom prst="rect">
            <a:avLst/>
          </a:prstGeom>
          <a:noFill/>
        </p:spPr>
        <p:txBody>
          <a:bodyPr wrap="square" rtlCol="0">
            <a:spAutoFit/>
          </a:bodyPr>
          <a:lstStyle/>
          <a:p>
            <a:r>
              <a:rPr lang="en-US" sz="1200" dirty="0"/>
              <a:t>Onboard IR, COM, I/O, Relay, </a:t>
            </a:r>
            <a:r>
              <a:rPr lang="en-US" sz="1200" dirty="0" err="1"/>
              <a:t>Cresnet</a:t>
            </a:r>
            <a:r>
              <a:rPr lang="en-US" sz="1200" dirty="0"/>
              <a:t>®, Ethernet, Built-in control subnet switch, PoE+</a:t>
            </a:r>
          </a:p>
        </p:txBody>
      </p:sp>
      <p:sp>
        <p:nvSpPr>
          <p:cNvPr id="17" name="TextBox 16">
            <a:extLst>
              <a:ext uri="{FF2B5EF4-FFF2-40B4-BE49-F238E27FC236}">
                <a16:creationId xmlns:a16="http://schemas.microsoft.com/office/drawing/2014/main" id="{DC0DBEF7-7DC6-AE42-BCDA-A5A8C79D7D63}"/>
              </a:ext>
            </a:extLst>
          </p:cNvPr>
          <p:cNvSpPr txBox="1"/>
          <p:nvPr/>
        </p:nvSpPr>
        <p:spPr>
          <a:xfrm>
            <a:off x="8740978" y="1967348"/>
            <a:ext cx="2429530" cy="276999"/>
          </a:xfrm>
          <a:prstGeom prst="rect">
            <a:avLst/>
          </a:prstGeom>
          <a:noFill/>
        </p:spPr>
        <p:txBody>
          <a:bodyPr wrap="square" rtlCol="0">
            <a:spAutoFit/>
          </a:bodyPr>
          <a:lstStyle/>
          <a:p>
            <a:r>
              <a:rPr lang="en-US" sz="1200" dirty="0"/>
              <a:t>Crestron </a:t>
            </a:r>
            <a:r>
              <a:rPr lang="en-US" sz="1200" dirty="0" err="1"/>
              <a:t>XiO</a:t>
            </a:r>
            <a:r>
              <a:rPr lang="en-US" sz="1200" dirty="0"/>
              <a:t> Cloud, C#, SIMPL</a:t>
            </a:r>
          </a:p>
        </p:txBody>
      </p:sp>
      <p:sp>
        <p:nvSpPr>
          <p:cNvPr id="18" name="TextBox 17">
            <a:extLst>
              <a:ext uri="{FF2B5EF4-FFF2-40B4-BE49-F238E27FC236}">
                <a16:creationId xmlns:a16="http://schemas.microsoft.com/office/drawing/2014/main" id="{34B07F8E-9627-7345-BE95-4E283E434BCA}"/>
              </a:ext>
            </a:extLst>
          </p:cNvPr>
          <p:cNvSpPr txBox="1"/>
          <p:nvPr/>
        </p:nvSpPr>
        <p:spPr>
          <a:xfrm>
            <a:off x="783225" y="3843033"/>
            <a:ext cx="2911374" cy="461665"/>
          </a:xfrm>
          <a:prstGeom prst="rect">
            <a:avLst/>
          </a:prstGeom>
          <a:noFill/>
        </p:spPr>
        <p:txBody>
          <a:bodyPr wrap="none" rtlCol="0">
            <a:spAutoFit/>
          </a:bodyPr>
          <a:lstStyle/>
          <a:p>
            <a:r>
              <a:rPr lang="en-US" sz="1200" b="1" dirty="0"/>
              <a:t>Enterprise-class control system with </a:t>
            </a:r>
            <a:br>
              <a:rPr lang="en-US" sz="1200" b="1" dirty="0"/>
            </a:br>
            <a:r>
              <a:rPr lang="en-US" sz="1200" b="1" dirty="0"/>
              <a:t>enhanced feature set</a:t>
            </a:r>
          </a:p>
        </p:txBody>
      </p:sp>
      <p:sp>
        <p:nvSpPr>
          <p:cNvPr id="19" name="TextBox 18">
            <a:extLst>
              <a:ext uri="{FF2B5EF4-FFF2-40B4-BE49-F238E27FC236}">
                <a16:creationId xmlns:a16="http://schemas.microsoft.com/office/drawing/2014/main" id="{D0EE34BF-99AA-C74D-A656-E24879E9BAB9}"/>
              </a:ext>
            </a:extLst>
          </p:cNvPr>
          <p:cNvSpPr txBox="1"/>
          <p:nvPr/>
        </p:nvSpPr>
        <p:spPr>
          <a:xfrm>
            <a:off x="783225" y="4265431"/>
            <a:ext cx="2875848" cy="276999"/>
          </a:xfrm>
          <a:prstGeom prst="rect">
            <a:avLst/>
          </a:prstGeom>
          <a:noFill/>
        </p:spPr>
        <p:txBody>
          <a:bodyPr wrap="square" rtlCol="0">
            <a:spAutoFit/>
          </a:bodyPr>
          <a:lstStyle/>
          <a:p>
            <a:r>
              <a:rPr lang="en-US" sz="1200" dirty="0"/>
              <a:t>2-space rack mountable</a:t>
            </a:r>
          </a:p>
        </p:txBody>
      </p:sp>
      <p:sp>
        <p:nvSpPr>
          <p:cNvPr id="20" name="TextBox 19">
            <a:extLst>
              <a:ext uri="{FF2B5EF4-FFF2-40B4-BE49-F238E27FC236}">
                <a16:creationId xmlns:a16="http://schemas.microsoft.com/office/drawing/2014/main" id="{FF7CBAD7-79B5-C04C-9311-BEEE2382E187}"/>
              </a:ext>
            </a:extLst>
          </p:cNvPr>
          <p:cNvSpPr txBox="1"/>
          <p:nvPr/>
        </p:nvSpPr>
        <p:spPr>
          <a:xfrm>
            <a:off x="1784122" y="1680601"/>
            <a:ext cx="567784" cy="276999"/>
          </a:xfrm>
          <a:prstGeom prst="rect">
            <a:avLst/>
          </a:prstGeom>
          <a:noFill/>
        </p:spPr>
        <p:txBody>
          <a:bodyPr wrap="none" rtlCol="0">
            <a:spAutoFit/>
          </a:bodyPr>
          <a:lstStyle/>
          <a:p>
            <a:r>
              <a:rPr lang="en-US" sz="1200" dirty="0"/>
              <a:t>Small</a:t>
            </a:r>
          </a:p>
        </p:txBody>
      </p:sp>
      <p:sp>
        <p:nvSpPr>
          <p:cNvPr id="23" name="TextBox 22">
            <a:extLst>
              <a:ext uri="{FF2B5EF4-FFF2-40B4-BE49-F238E27FC236}">
                <a16:creationId xmlns:a16="http://schemas.microsoft.com/office/drawing/2014/main" id="{F536C09D-CEEF-AF47-8A9F-B40BF447B4FD}"/>
              </a:ext>
            </a:extLst>
          </p:cNvPr>
          <p:cNvSpPr txBox="1"/>
          <p:nvPr/>
        </p:nvSpPr>
        <p:spPr>
          <a:xfrm>
            <a:off x="3897128" y="1680601"/>
            <a:ext cx="755335" cy="276999"/>
          </a:xfrm>
          <a:prstGeom prst="rect">
            <a:avLst/>
          </a:prstGeom>
          <a:noFill/>
        </p:spPr>
        <p:txBody>
          <a:bodyPr wrap="none" rtlCol="0">
            <a:spAutoFit/>
          </a:bodyPr>
          <a:lstStyle/>
          <a:p>
            <a:r>
              <a:rPr lang="en-US" sz="1200" dirty="0">
                <a:solidFill>
                  <a:schemeClr val="tx1">
                    <a:alpha val="25000"/>
                  </a:schemeClr>
                </a:solidFill>
              </a:rPr>
              <a:t>Campus</a:t>
            </a:r>
          </a:p>
        </p:txBody>
      </p:sp>
      <p:sp>
        <p:nvSpPr>
          <p:cNvPr id="24" name="Triangle 23">
            <a:extLst>
              <a:ext uri="{FF2B5EF4-FFF2-40B4-BE49-F238E27FC236}">
                <a16:creationId xmlns:a16="http://schemas.microsoft.com/office/drawing/2014/main" id="{FAE794DF-7A59-214C-B2CB-5F3CF32DED46}"/>
              </a:ext>
            </a:extLst>
          </p:cNvPr>
          <p:cNvSpPr/>
          <p:nvPr/>
        </p:nvSpPr>
        <p:spPr>
          <a:xfrm rot="10800000">
            <a:off x="2008117"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3DC0F67-3439-1F4A-9761-C69B4ECEC2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90055" y="2038302"/>
            <a:ext cx="137737" cy="137737"/>
          </a:xfrm>
          <a:prstGeom prst="rect">
            <a:avLst/>
          </a:prstGeom>
        </p:spPr>
      </p:pic>
      <p:pic>
        <p:nvPicPr>
          <p:cNvPr id="28" name="Picture 27" descr="A picture containing room&#10;&#10;Description automatically generated">
            <a:extLst>
              <a:ext uri="{FF2B5EF4-FFF2-40B4-BE49-F238E27FC236}">
                <a16:creationId xmlns:a16="http://schemas.microsoft.com/office/drawing/2014/main" id="{27DF677F-E230-DE44-82F7-911D02561370}"/>
              </a:ext>
            </a:extLst>
          </p:cNvPr>
          <p:cNvPicPr>
            <a:picLocks noChangeAspect="1"/>
          </p:cNvPicPr>
          <p:nvPr/>
        </p:nvPicPr>
        <p:blipFill>
          <a:blip r:embed="rId5" cstate="print">
            <a:alphaModFix amt="25000"/>
            <a:extLst>
              <a:ext uri="{28A0092B-C50C-407E-A947-70E740481C1C}">
                <a14:useLocalDpi xmlns:a14="http://schemas.microsoft.com/office/drawing/2010/main"/>
              </a:ext>
            </a:extLst>
          </a:blip>
          <a:stretch>
            <a:fillRect/>
          </a:stretch>
        </p:blipFill>
        <p:spPr>
          <a:xfrm>
            <a:off x="4043963" y="2038302"/>
            <a:ext cx="381600" cy="381600"/>
          </a:xfrm>
          <a:prstGeom prst="rect">
            <a:avLst/>
          </a:prstGeom>
        </p:spPr>
      </p:pic>
      <p:sp>
        <p:nvSpPr>
          <p:cNvPr id="29" name="TextBox 28">
            <a:extLst>
              <a:ext uri="{FF2B5EF4-FFF2-40B4-BE49-F238E27FC236}">
                <a16:creationId xmlns:a16="http://schemas.microsoft.com/office/drawing/2014/main" id="{B6A0A32B-5F04-CA4D-A244-7AF1A7C8DDF1}"/>
              </a:ext>
            </a:extLst>
          </p:cNvPr>
          <p:cNvSpPr txBox="1"/>
          <p:nvPr/>
        </p:nvSpPr>
        <p:spPr>
          <a:xfrm>
            <a:off x="2414317" y="1680601"/>
            <a:ext cx="729687" cy="276999"/>
          </a:xfrm>
          <a:prstGeom prst="rect">
            <a:avLst/>
          </a:prstGeom>
          <a:noFill/>
        </p:spPr>
        <p:txBody>
          <a:bodyPr wrap="none" rtlCol="0">
            <a:spAutoFit/>
          </a:bodyPr>
          <a:lstStyle/>
          <a:p>
            <a:r>
              <a:rPr lang="en-US" sz="1200" dirty="0"/>
              <a:t>Medium</a:t>
            </a:r>
          </a:p>
        </p:txBody>
      </p:sp>
      <p:sp>
        <p:nvSpPr>
          <p:cNvPr id="30" name="TextBox 29">
            <a:extLst>
              <a:ext uri="{FF2B5EF4-FFF2-40B4-BE49-F238E27FC236}">
                <a16:creationId xmlns:a16="http://schemas.microsoft.com/office/drawing/2014/main" id="{5904660E-16EC-184D-9ADE-DB17E61E4AD6}"/>
              </a:ext>
            </a:extLst>
          </p:cNvPr>
          <p:cNvSpPr txBox="1"/>
          <p:nvPr/>
        </p:nvSpPr>
        <p:spPr>
          <a:xfrm>
            <a:off x="3180436" y="1680601"/>
            <a:ext cx="575799" cy="276999"/>
          </a:xfrm>
          <a:prstGeom prst="rect">
            <a:avLst/>
          </a:prstGeom>
          <a:noFill/>
        </p:spPr>
        <p:txBody>
          <a:bodyPr wrap="none" rtlCol="0">
            <a:spAutoFit/>
          </a:bodyPr>
          <a:lstStyle/>
          <a:p>
            <a:r>
              <a:rPr lang="en-US" sz="1200" dirty="0"/>
              <a:t>Large</a:t>
            </a:r>
          </a:p>
        </p:txBody>
      </p:sp>
      <p:pic>
        <p:nvPicPr>
          <p:cNvPr id="31" name="Picture 30" descr="A picture containing room&#10;&#10;Description automatically generated">
            <a:extLst>
              <a:ext uri="{FF2B5EF4-FFF2-40B4-BE49-F238E27FC236}">
                <a16:creationId xmlns:a16="http://schemas.microsoft.com/office/drawing/2014/main" id="{EE6773E5-D805-964B-9C62-FEA270A21290}"/>
              </a:ext>
            </a:extLst>
          </p:cNvPr>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2664821" y="2038302"/>
            <a:ext cx="259669" cy="259669"/>
          </a:xfrm>
          <a:prstGeom prst="rect">
            <a:avLst/>
          </a:prstGeom>
        </p:spPr>
      </p:pic>
      <p:pic>
        <p:nvPicPr>
          <p:cNvPr id="32" name="Picture 31" descr="A picture containing door&#10;&#10;Description automatically generated">
            <a:extLst>
              <a:ext uri="{FF2B5EF4-FFF2-40B4-BE49-F238E27FC236}">
                <a16:creationId xmlns:a16="http://schemas.microsoft.com/office/drawing/2014/main" id="{95482DDF-F480-1343-8AFC-DA5DFDBC377A}"/>
              </a:ext>
            </a:extLst>
          </p:cNvPr>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3308916" y="2038302"/>
            <a:ext cx="381600" cy="381600"/>
          </a:xfrm>
          <a:prstGeom prst="rect">
            <a:avLst/>
          </a:prstGeom>
        </p:spPr>
      </p:pic>
      <p:sp>
        <p:nvSpPr>
          <p:cNvPr id="33" name="Triangle 32">
            <a:extLst>
              <a:ext uri="{FF2B5EF4-FFF2-40B4-BE49-F238E27FC236}">
                <a16:creationId xmlns:a16="http://schemas.microsoft.com/office/drawing/2014/main" id="{3DD52C3A-DF8E-B54F-A722-05155B922B45}"/>
              </a:ext>
            </a:extLst>
          </p:cNvPr>
          <p:cNvSpPr/>
          <p:nvPr/>
        </p:nvSpPr>
        <p:spPr>
          <a:xfrm rot="10800000">
            <a:off x="2722350"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EBAF46AA-6413-B543-AF55-492DCCABC62F}"/>
              </a:ext>
            </a:extLst>
          </p:cNvPr>
          <p:cNvSpPr/>
          <p:nvPr/>
        </p:nvSpPr>
        <p:spPr>
          <a:xfrm rot="10800000">
            <a:off x="3413836"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10217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computer, table, sitting&#10;&#10;Description automatically generated">
            <a:extLst>
              <a:ext uri="{FF2B5EF4-FFF2-40B4-BE49-F238E27FC236}">
                <a16:creationId xmlns:a16="http://schemas.microsoft.com/office/drawing/2014/main" id="{E597637F-8396-CE42-91B3-595629BD9E86}"/>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42900" y="1545113"/>
            <a:ext cx="11506200" cy="4567874"/>
          </a:xfrm>
        </p:spPr>
      </p:pic>
      <p:sp>
        <p:nvSpPr>
          <p:cNvPr id="30" name="Rectangle 29">
            <a:extLst>
              <a:ext uri="{FF2B5EF4-FFF2-40B4-BE49-F238E27FC236}">
                <a16:creationId xmlns:a16="http://schemas.microsoft.com/office/drawing/2014/main" id="{941EB809-719C-5346-B77E-402EB6125731}"/>
              </a:ext>
            </a:extLst>
          </p:cNvPr>
          <p:cNvSpPr/>
          <p:nvPr/>
        </p:nvSpPr>
        <p:spPr>
          <a:xfrm>
            <a:off x="342900" y="1545113"/>
            <a:ext cx="11506200" cy="1299268"/>
          </a:xfrm>
          <a:prstGeom prst="rect">
            <a:avLst/>
          </a:prstGeom>
          <a:gradFill>
            <a:gsLst>
              <a:gs pos="0">
                <a:srgbClr val="FFFFFF">
                  <a:alpha val="29000"/>
                </a:srgbClr>
              </a:gs>
              <a:gs pos="47000">
                <a:srgbClr val="FFFFFF">
                  <a:alpha val="8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F4DF29-BA26-324A-A569-C047DBCD242E}"/>
              </a:ext>
            </a:extLst>
          </p:cNvPr>
          <p:cNvSpPr>
            <a:spLocks noGrp="1"/>
          </p:cNvSpPr>
          <p:nvPr>
            <p:ph type="title"/>
          </p:nvPr>
        </p:nvSpPr>
        <p:spPr/>
        <p:txBody>
          <a:bodyPr/>
          <a:lstStyle/>
          <a:p>
            <a:r>
              <a:rPr lang="en-US" dirty="0"/>
              <a:t>Crestron Virtual Control</a:t>
            </a:r>
          </a:p>
        </p:txBody>
      </p:sp>
      <p:cxnSp>
        <p:nvCxnSpPr>
          <p:cNvPr id="6" name="Straight Connector 5">
            <a:extLst>
              <a:ext uri="{FF2B5EF4-FFF2-40B4-BE49-F238E27FC236}">
                <a16:creationId xmlns:a16="http://schemas.microsoft.com/office/drawing/2014/main" id="{A74DB2E1-661D-DF46-88F8-0D6C36AD1CEB}"/>
              </a:ext>
            </a:extLst>
          </p:cNvPr>
          <p:cNvCxnSpPr/>
          <p:nvPr/>
        </p:nvCxnSpPr>
        <p:spPr>
          <a:xfrm>
            <a:off x="850760" y="2844381"/>
            <a:ext cx="104904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1FC2B36-8B41-4942-BB93-B4395C358D41}"/>
              </a:ext>
            </a:extLst>
          </p:cNvPr>
          <p:cNvCxnSpPr>
            <a:cxnSpLocks/>
          </p:cNvCxnSpPr>
          <p:nvPr/>
        </p:nvCxnSpPr>
        <p:spPr>
          <a:xfrm>
            <a:off x="850760" y="3634090"/>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812D0A-F0DF-5941-81E6-0180AEC24575}"/>
              </a:ext>
            </a:extLst>
          </p:cNvPr>
          <p:cNvCxnSpPr>
            <a:cxnSpLocks/>
          </p:cNvCxnSpPr>
          <p:nvPr/>
        </p:nvCxnSpPr>
        <p:spPr>
          <a:xfrm>
            <a:off x="850760" y="4797871"/>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507A156-EB43-6042-AEDF-1343B00AECCC}"/>
              </a:ext>
            </a:extLst>
          </p:cNvPr>
          <p:cNvCxnSpPr>
            <a:cxnSpLocks/>
          </p:cNvCxnSpPr>
          <p:nvPr/>
        </p:nvCxnSpPr>
        <p:spPr>
          <a:xfrm>
            <a:off x="850760" y="5504453"/>
            <a:ext cx="37073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EC1F53A3-0F78-AA4B-9836-A868577B7F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0760" y="4990645"/>
            <a:ext cx="278453" cy="322242"/>
          </a:xfrm>
          <a:prstGeom prst="rect">
            <a:avLst/>
          </a:prstGeom>
        </p:spPr>
      </p:pic>
      <p:sp>
        <p:nvSpPr>
          <p:cNvPr id="11" name="TextBox 10">
            <a:extLst>
              <a:ext uri="{FF2B5EF4-FFF2-40B4-BE49-F238E27FC236}">
                <a16:creationId xmlns:a16="http://schemas.microsoft.com/office/drawing/2014/main" id="{66EEEB20-6CB3-FF45-8DF4-907CA91D3BC8}"/>
              </a:ext>
            </a:extLst>
          </p:cNvPr>
          <p:cNvSpPr txBox="1"/>
          <p:nvPr/>
        </p:nvSpPr>
        <p:spPr>
          <a:xfrm>
            <a:off x="1129213" y="5020961"/>
            <a:ext cx="2529860" cy="276999"/>
          </a:xfrm>
          <a:prstGeom prst="rect">
            <a:avLst/>
          </a:prstGeom>
          <a:noFill/>
        </p:spPr>
        <p:txBody>
          <a:bodyPr wrap="none" rtlCol="0">
            <a:spAutoFit/>
          </a:bodyPr>
          <a:lstStyle/>
          <a:p>
            <a:r>
              <a:rPr lang="en-US" sz="1200" dirty="0"/>
              <a:t>Enterprise-grade Network Security</a:t>
            </a:r>
          </a:p>
        </p:txBody>
      </p:sp>
      <p:sp>
        <p:nvSpPr>
          <p:cNvPr id="12" name="TextBox 11">
            <a:extLst>
              <a:ext uri="{FF2B5EF4-FFF2-40B4-BE49-F238E27FC236}">
                <a16:creationId xmlns:a16="http://schemas.microsoft.com/office/drawing/2014/main" id="{F0856EC2-C21F-F240-BC0C-91EA84526C74}"/>
              </a:ext>
            </a:extLst>
          </p:cNvPr>
          <p:cNvSpPr txBox="1"/>
          <p:nvPr/>
        </p:nvSpPr>
        <p:spPr>
          <a:xfrm>
            <a:off x="758511" y="1680601"/>
            <a:ext cx="971741" cy="276999"/>
          </a:xfrm>
          <a:prstGeom prst="rect">
            <a:avLst/>
          </a:prstGeom>
          <a:noFill/>
        </p:spPr>
        <p:txBody>
          <a:bodyPr wrap="none" rtlCol="0">
            <a:spAutoFit/>
          </a:bodyPr>
          <a:lstStyle/>
          <a:p>
            <a:r>
              <a:rPr lang="en-US" sz="1200" b="1" dirty="0"/>
              <a:t>Room Size</a:t>
            </a:r>
          </a:p>
        </p:txBody>
      </p:sp>
      <p:sp>
        <p:nvSpPr>
          <p:cNvPr id="13" name="TextBox 12">
            <a:extLst>
              <a:ext uri="{FF2B5EF4-FFF2-40B4-BE49-F238E27FC236}">
                <a16:creationId xmlns:a16="http://schemas.microsoft.com/office/drawing/2014/main" id="{CD4C30AD-67AB-1446-9D43-BC74180E6414}"/>
              </a:ext>
            </a:extLst>
          </p:cNvPr>
          <p:cNvSpPr txBox="1"/>
          <p:nvPr/>
        </p:nvSpPr>
        <p:spPr>
          <a:xfrm>
            <a:off x="5017712" y="1662307"/>
            <a:ext cx="1107996" cy="276999"/>
          </a:xfrm>
          <a:prstGeom prst="rect">
            <a:avLst/>
          </a:prstGeom>
          <a:noFill/>
        </p:spPr>
        <p:txBody>
          <a:bodyPr wrap="none" rtlCol="0">
            <a:spAutoFit/>
          </a:bodyPr>
          <a:lstStyle/>
          <a:p>
            <a:r>
              <a:rPr lang="en-US" sz="1200" b="1" dirty="0"/>
              <a:t>Connectivity</a:t>
            </a:r>
          </a:p>
        </p:txBody>
      </p:sp>
      <p:sp>
        <p:nvSpPr>
          <p:cNvPr id="14" name="TextBox 13">
            <a:extLst>
              <a:ext uri="{FF2B5EF4-FFF2-40B4-BE49-F238E27FC236}">
                <a16:creationId xmlns:a16="http://schemas.microsoft.com/office/drawing/2014/main" id="{71231CBA-EA58-1E4E-B85F-6796BF2B6A03}"/>
              </a:ext>
            </a:extLst>
          </p:cNvPr>
          <p:cNvSpPr txBox="1"/>
          <p:nvPr/>
        </p:nvSpPr>
        <p:spPr>
          <a:xfrm>
            <a:off x="9088573" y="1659183"/>
            <a:ext cx="1160895" cy="276999"/>
          </a:xfrm>
          <a:prstGeom prst="rect">
            <a:avLst/>
          </a:prstGeom>
          <a:noFill/>
        </p:spPr>
        <p:txBody>
          <a:bodyPr wrap="none" rtlCol="0">
            <a:spAutoFit/>
          </a:bodyPr>
          <a:lstStyle/>
          <a:p>
            <a:r>
              <a:rPr lang="en-US" sz="1200" b="1" dirty="0"/>
              <a:t>Compatibility</a:t>
            </a:r>
          </a:p>
        </p:txBody>
      </p:sp>
      <p:sp>
        <p:nvSpPr>
          <p:cNvPr id="15" name="TextBox 14">
            <a:extLst>
              <a:ext uri="{FF2B5EF4-FFF2-40B4-BE49-F238E27FC236}">
                <a16:creationId xmlns:a16="http://schemas.microsoft.com/office/drawing/2014/main" id="{0F9A4620-C096-E249-B2B1-EC2B3ADFD42B}"/>
              </a:ext>
            </a:extLst>
          </p:cNvPr>
          <p:cNvSpPr txBox="1"/>
          <p:nvPr/>
        </p:nvSpPr>
        <p:spPr>
          <a:xfrm>
            <a:off x="770869" y="3017481"/>
            <a:ext cx="3683252" cy="461665"/>
          </a:xfrm>
          <a:prstGeom prst="rect">
            <a:avLst/>
          </a:prstGeom>
          <a:noFill/>
        </p:spPr>
        <p:txBody>
          <a:bodyPr wrap="none" rtlCol="0">
            <a:spAutoFit/>
          </a:bodyPr>
          <a:lstStyle/>
          <a:p>
            <a:r>
              <a:rPr lang="en-US" sz="2400" b="1" dirty="0"/>
              <a:t>Crestron Virtual Control</a:t>
            </a:r>
          </a:p>
        </p:txBody>
      </p:sp>
      <p:sp>
        <p:nvSpPr>
          <p:cNvPr id="16" name="TextBox 15">
            <a:extLst>
              <a:ext uri="{FF2B5EF4-FFF2-40B4-BE49-F238E27FC236}">
                <a16:creationId xmlns:a16="http://schemas.microsoft.com/office/drawing/2014/main" id="{2568AFB4-6216-6B4C-8B04-85F854756958}"/>
              </a:ext>
            </a:extLst>
          </p:cNvPr>
          <p:cNvSpPr txBox="1"/>
          <p:nvPr/>
        </p:nvSpPr>
        <p:spPr>
          <a:xfrm>
            <a:off x="5005910" y="1938170"/>
            <a:ext cx="3936481" cy="830997"/>
          </a:xfrm>
          <a:prstGeom prst="rect">
            <a:avLst/>
          </a:prstGeom>
          <a:noFill/>
        </p:spPr>
        <p:txBody>
          <a:bodyPr wrap="square" rtlCol="0">
            <a:spAutoFit/>
          </a:bodyPr>
          <a:lstStyle/>
          <a:p>
            <a:r>
              <a:rPr lang="en-US" sz="1175" dirty="0"/>
              <a:t>Onboard IR, COM, I/O, Relay: via CEN-IO </a:t>
            </a:r>
          </a:p>
          <a:p>
            <a:r>
              <a:rPr lang="en-US" sz="1175" dirty="0" err="1"/>
              <a:t>Cresnet</a:t>
            </a:r>
            <a:r>
              <a:rPr lang="en-US" sz="1175" dirty="0"/>
              <a:t>®: via DIN-CENCEN-2</a:t>
            </a:r>
          </a:p>
          <a:p>
            <a:r>
              <a:rPr lang="en-US" sz="1175" dirty="0"/>
              <a:t>Ethernet: via control points on DM® NVX and CEN-IO </a:t>
            </a:r>
          </a:p>
          <a:p>
            <a:r>
              <a:rPr lang="en-US" sz="1175" dirty="0" err="1"/>
              <a:t>infiNETEX</a:t>
            </a:r>
            <a:r>
              <a:rPr lang="en-US" sz="1175" dirty="0"/>
              <a:t>® &amp; ER: via CEN-GWEXER</a:t>
            </a:r>
          </a:p>
        </p:txBody>
      </p:sp>
      <p:sp>
        <p:nvSpPr>
          <p:cNvPr id="17" name="TextBox 16">
            <a:extLst>
              <a:ext uri="{FF2B5EF4-FFF2-40B4-BE49-F238E27FC236}">
                <a16:creationId xmlns:a16="http://schemas.microsoft.com/office/drawing/2014/main" id="{9BC8106B-13FF-A247-A9DF-885A3A05A976}"/>
              </a:ext>
            </a:extLst>
          </p:cNvPr>
          <p:cNvSpPr txBox="1"/>
          <p:nvPr/>
        </p:nvSpPr>
        <p:spPr>
          <a:xfrm>
            <a:off x="9051504" y="1945930"/>
            <a:ext cx="2120611" cy="461665"/>
          </a:xfrm>
          <a:prstGeom prst="rect">
            <a:avLst/>
          </a:prstGeom>
          <a:noFill/>
        </p:spPr>
        <p:txBody>
          <a:bodyPr wrap="square" rtlCol="0">
            <a:spAutoFit/>
          </a:bodyPr>
          <a:lstStyle/>
          <a:p>
            <a:r>
              <a:rPr lang="en-US" sz="1200" dirty="0"/>
              <a:t>Crestron XiO Cloud, C#, </a:t>
            </a:r>
            <a:br>
              <a:rPr lang="en-US" sz="1200" dirty="0"/>
            </a:br>
            <a:r>
              <a:rPr lang="en-US" sz="1200" dirty="0"/>
              <a:t>.AV Framework</a:t>
            </a:r>
          </a:p>
        </p:txBody>
      </p:sp>
      <p:sp>
        <p:nvSpPr>
          <p:cNvPr id="18" name="TextBox 17">
            <a:extLst>
              <a:ext uri="{FF2B5EF4-FFF2-40B4-BE49-F238E27FC236}">
                <a16:creationId xmlns:a16="http://schemas.microsoft.com/office/drawing/2014/main" id="{6CF52CE9-A579-344C-B7D7-AF01C1CD76B2}"/>
              </a:ext>
            </a:extLst>
          </p:cNvPr>
          <p:cNvSpPr txBox="1"/>
          <p:nvPr/>
        </p:nvSpPr>
        <p:spPr>
          <a:xfrm>
            <a:off x="783225" y="4077481"/>
            <a:ext cx="3651962" cy="276999"/>
          </a:xfrm>
          <a:prstGeom prst="rect">
            <a:avLst/>
          </a:prstGeom>
          <a:noFill/>
        </p:spPr>
        <p:txBody>
          <a:bodyPr wrap="none" rtlCol="0">
            <a:spAutoFit/>
          </a:bodyPr>
          <a:lstStyle/>
          <a:p>
            <a:r>
              <a:rPr lang="en-US" sz="1200" b="1" dirty="0"/>
              <a:t>Centralized server-based virtual control system</a:t>
            </a:r>
          </a:p>
        </p:txBody>
      </p:sp>
      <p:sp>
        <p:nvSpPr>
          <p:cNvPr id="20" name="TextBox 19">
            <a:extLst>
              <a:ext uri="{FF2B5EF4-FFF2-40B4-BE49-F238E27FC236}">
                <a16:creationId xmlns:a16="http://schemas.microsoft.com/office/drawing/2014/main" id="{44E0F5A9-6CA8-F242-8568-7DDDA86004E0}"/>
              </a:ext>
            </a:extLst>
          </p:cNvPr>
          <p:cNvSpPr txBox="1"/>
          <p:nvPr/>
        </p:nvSpPr>
        <p:spPr>
          <a:xfrm>
            <a:off x="1784122" y="1680601"/>
            <a:ext cx="567784" cy="276999"/>
          </a:xfrm>
          <a:prstGeom prst="rect">
            <a:avLst/>
          </a:prstGeom>
          <a:noFill/>
        </p:spPr>
        <p:txBody>
          <a:bodyPr wrap="none" rtlCol="0">
            <a:spAutoFit/>
          </a:bodyPr>
          <a:lstStyle/>
          <a:p>
            <a:r>
              <a:rPr lang="en-US" sz="1200" dirty="0">
                <a:solidFill>
                  <a:schemeClr val="tx1">
                    <a:alpha val="25000"/>
                  </a:schemeClr>
                </a:solidFill>
              </a:rPr>
              <a:t>Small</a:t>
            </a:r>
          </a:p>
        </p:txBody>
      </p:sp>
      <p:sp>
        <p:nvSpPr>
          <p:cNvPr id="21" name="TextBox 20">
            <a:extLst>
              <a:ext uri="{FF2B5EF4-FFF2-40B4-BE49-F238E27FC236}">
                <a16:creationId xmlns:a16="http://schemas.microsoft.com/office/drawing/2014/main" id="{BD4D077C-D672-D043-992E-320301ED29B3}"/>
              </a:ext>
            </a:extLst>
          </p:cNvPr>
          <p:cNvSpPr txBox="1"/>
          <p:nvPr/>
        </p:nvSpPr>
        <p:spPr>
          <a:xfrm>
            <a:off x="2414317" y="1680601"/>
            <a:ext cx="729687" cy="276999"/>
          </a:xfrm>
          <a:prstGeom prst="rect">
            <a:avLst/>
          </a:prstGeom>
          <a:noFill/>
        </p:spPr>
        <p:txBody>
          <a:bodyPr wrap="none" rtlCol="0">
            <a:spAutoFit/>
          </a:bodyPr>
          <a:lstStyle/>
          <a:p>
            <a:r>
              <a:rPr lang="en-US" sz="1200" dirty="0">
                <a:solidFill>
                  <a:schemeClr val="tx1">
                    <a:alpha val="25000"/>
                  </a:schemeClr>
                </a:solidFill>
              </a:rPr>
              <a:t>Medium</a:t>
            </a:r>
          </a:p>
        </p:txBody>
      </p:sp>
      <p:sp>
        <p:nvSpPr>
          <p:cNvPr id="22" name="TextBox 21">
            <a:extLst>
              <a:ext uri="{FF2B5EF4-FFF2-40B4-BE49-F238E27FC236}">
                <a16:creationId xmlns:a16="http://schemas.microsoft.com/office/drawing/2014/main" id="{C3267640-4C1A-8647-BD3A-8414F88F0433}"/>
              </a:ext>
            </a:extLst>
          </p:cNvPr>
          <p:cNvSpPr txBox="1"/>
          <p:nvPr/>
        </p:nvSpPr>
        <p:spPr>
          <a:xfrm>
            <a:off x="3180436" y="1680601"/>
            <a:ext cx="575799" cy="276999"/>
          </a:xfrm>
          <a:prstGeom prst="rect">
            <a:avLst/>
          </a:prstGeom>
          <a:noFill/>
        </p:spPr>
        <p:txBody>
          <a:bodyPr wrap="none" rtlCol="0">
            <a:spAutoFit/>
          </a:bodyPr>
          <a:lstStyle/>
          <a:p>
            <a:r>
              <a:rPr lang="en-US" sz="1200" dirty="0"/>
              <a:t>Large</a:t>
            </a:r>
          </a:p>
        </p:txBody>
      </p:sp>
      <p:sp>
        <p:nvSpPr>
          <p:cNvPr id="23" name="TextBox 22">
            <a:extLst>
              <a:ext uri="{FF2B5EF4-FFF2-40B4-BE49-F238E27FC236}">
                <a16:creationId xmlns:a16="http://schemas.microsoft.com/office/drawing/2014/main" id="{E1E066C1-5F17-F74F-85FA-529C58D177B0}"/>
              </a:ext>
            </a:extLst>
          </p:cNvPr>
          <p:cNvSpPr txBox="1"/>
          <p:nvPr/>
        </p:nvSpPr>
        <p:spPr>
          <a:xfrm>
            <a:off x="3897128" y="1680601"/>
            <a:ext cx="755335" cy="276999"/>
          </a:xfrm>
          <a:prstGeom prst="rect">
            <a:avLst/>
          </a:prstGeom>
          <a:noFill/>
        </p:spPr>
        <p:txBody>
          <a:bodyPr wrap="none" rtlCol="0">
            <a:spAutoFit/>
          </a:bodyPr>
          <a:lstStyle/>
          <a:p>
            <a:r>
              <a:rPr lang="en-US" sz="1200" dirty="0"/>
              <a:t>Campus</a:t>
            </a:r>
          </a:p>
        </p:txBody>
      </p:sp>
      <p:sp>
        <p:nvSpPr>
          <p:cNvPr id="24" name="Triangle 23">
            <a:extLst>
              <a:ext uri="{FF2B5EF4-FFF2-40B4-BE49-F238E27FC236}">
                <a16:creationId xmlns:a16="http://schemas.microsoft.com/office/drawing/2014/main" id="{55A005F2-39D1-224E-A5D2-EFB32D4A17D8}"/>
              </a:ext>
            </a:extLst>
          </p:cNvPr>
          <p:cNvSpPr/>
          <p:nvPr/>
        </p:nvSpPr>
        <p:spPr>
          <a:xfrm rot="10800000">
            <a:off x="3432669"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733C8DDC-6370-5D49-B645-42A0CA357B7D}"/>
              </a:ext>
            </a:extLst>
          </p:cNvPr>
          <p:cNvPicPr>
            <a:picLocks noChangeAspect="1"/>
          </p:cNvPicPr>
          <p:nvPr/>
        </p:nvPicPr>
        <p:blipFill>
          <a:blip r:embed="rId5" cstate="print">
            <a:alphaModFix amt="25000"/>
            <a:extLst>
              <a:ext uri="{28A0092B-C50C-407E-A947-70E740481C1C}">
                <a14:useLocalDpi xmlns:a14="http://schemas.microsoft.com/office/drawing/2010/main"/>
              </a:ext>
            </a:extLst>
          </a:blip>
          <a:stretch>
            <a:fillRect/>
          </a:stretch>
        </p:blipFill>
        <p:spPr>
          <a:xfrm>
            <a:off x="1990055" y="2038302"/>
            <a:ext cx="137737" cy="137737"/>
          </a:xfrm>
          <a:prstGeom prst="rect">
            <a:avLst/>
          </a:prstGeom>
        </p:spPr>
      </p:pic>
      <p:pic>
        <p:nvPicPr>
          <p:cNvPr id="26" name="Picture 25" descr="A picture containing room&#10;&#10;Description automatically generated">
            <a:extLst>
              <a:ext uri="{FF2B5EF4-FFF2-40B4-BE49-F238E27FC236}">
                <a16:creationId xmlns:a16="http://schemas.microsoft.com/office/drawing/2014/main" id="{86DCE1C9-4CE5-5443-8598-66A757A7BC13}"/>
              </a:ext>
            </a:extLst>
          </p:cNvPr>
          <p:cNvPicPr>
            <a:picLocks noChangeAspect="1"/>
          </p:cNvPicPr>
          <p:nvPr/>
        </p:nvPicPr>
        <p:blipFill>
          <a:blip r:embed="rId6" cstate="print">
            <a:alphaModFix amt="25000"/>
            <a:extLst>
              <a:ext uri="{28A0092B-C50C-407E-A947-70E740481C1C}">
                <a14:useLocalDpi xmlns:a14="http://schemas.microsoft.com/office/drawing/2010/main"/>
              </a:ext>
            </a:extLst>
          </a:blip>
          <a:stretch>
            <a:fillRect/>
          </a:stretch>
        </p:blipFill>
        <p:spPr>
          <a:xfrm>
            <a:off x="2664821" y="2038302"/>
            <a:ext cx="259669" cy="259669"/>
          </a:xfrm>
          <a:prstGeom prst="rect">
            <a:avLst/>
          </a:prstGeom>
        </p:spPr>
      </p:pic>
      <p:pic>
        <p:nvPicPr>
          <p:cNvPr id="27" name="Picture 26" descr="A picture containing door&#10;&#10;Description automatically generated">
            <a:extLst>
              <a:ext uri="{FF2B5EF4-FFF2-40B4-BE49-F238E27FC236}">
                <a16:creationId xmlns:a16="http://schemas.microsoft.com/office/drawing/2014/main" id="{115AC3E9-8FE7-2241-8A3A-2BCD1D47BFE3}"/>
              </a:ext>
            </a:extLst>
          </p:cNvPr>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3308916" y="2038302"/>
            <a:ext cx="381600" cy="381600"/>
          </a:xfrm>
          <a:prstGeom prst="rect">
            <a:avLst/>
          </a:prstGeom>
        </p:spPr>
      </p:pic>
      <p:pic>
        <p:nvPicPr>
          <p:cNvPr id="28" name="Picture 27" descr="A picture containing room&#10;&#10;Description automatically generated">
            <a:extLst>
              <a:ext uri="{FF2B5EF4-FFF2-40B4-BE49-F238E27FC236}">
                <a16:creationId xmlns:a16="http://schemas.microsoft.com/office/drawing/2014/main" id="{EB818D71-1E97-7E40-9FCC-CB5A4589F735}"/>
              </a:ext>
            </a:extLst>
          </p:cNvPr>
          <p:cNvPicPr>
            <a:picLocks noChangeAspect="1"/>
          </p:cNvPicPr>
          <p:nvPr/>
        </p:nvPicPr>
        <p:blipFill>
          <a:blip r:embed="rId8" cstate="print">
            <a:alphaModFix/>
            <a:extLst>
              <a:ext uri="{28A0092B-C50C-407E-A947-70E740481C1C}">
                <a14:useLocalDpi xmlns:a14="http://schemas.microsoft.com/office/drawing/2010/main"/>
              </a:ext>
            </a:extLst>
          </a:blip>
          <a:stretch>
            <a:fillRect/>
          </a:stretch>
        </p:blipFill>
        <p:spPr>
          <a:xfrm>
            <a:off x="4043963" y="2038302"/>
            <a:ext cx="381600" cy="381600"/>
          </a:xfrm>
          <a:prstGeom prst="rect">
            <a:avLst/>
          </a:prstGeom>
        </p:spPr>
      </p:pic>
      <p:sp>
        <p:nvSpPr>
          <p:cNvPr id="29" name="Triangle 28">
            <a:extLst>
              <a:ext uri="{FF2B5EF4-FFF2-40B4-BE49-F238E27FC236}">
                <a16:creationId xmlns:a16="http://schemas.microsoft.com/office/drawing/2014/main" id="{C90B1F19-D250-6A4B-BBB8-36DA2AB200F1}"/>
              </a:ext>
            </a:extLst>
          </p:cNvPr>
          <p:cNvSpPr/>
          <p:nvPr/>
        </p:nvSpPr>
        <p:spPr>
          <a:xfrm rot="10800000">
            <a:off x="4160999" y="1608708"/>
            <a:ext cx="116518" cy="10044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36421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59BB6-C1F1-2740-A917-64768E3BA6FA}"/>
              </a:ext>
            </a:extLst>
          </p:cNvPr>
          <p:cNvSpPr>
            <a:spLocks noGrp="1"/>
          </p:cNvSpPr>
          <p:nvPr>
            <p:ph type="title"/>
          </p:nvPr>
        </p:nvSpPr>
        <p:spPr/>
        <p:txBody>
          <a:bodyPr/>
          <a:lstStyle/>
          <a:p>
            <a:r>
              <a:rPr lang="en-US" dirty="0"/>
              <a:t>Comparison: 3-Series</a:t>
            </a:r>
            <a:r>
              <a:rPr lang="en-US" sz="1200" baseline="30000" dirty="0"/>
              <a:t>®</a:t>
            </a:r>
            <a:r>
              <a:rPr lang="en-US" dirty="0"/>
              <a:t>, 4-Series, and Virtual Control </a:t>
            </a:r>
          </a:p>
        </p:txBody>
      </p:sp>
      <p:graphicFrame>
        <p:nvGraphicFramePr>
          <p:cNvPr id="4" name="Table 3">
            <a:extLst>
              <a:ext uri="{FF2B5EF4-FFF2-40B4-BE49-F238E27FC236}">
                <a16:creationId xmlns:a16="http://schemas.microsoft.com/office/drawing/2014/main" id="{20BCFFB8-58A2-1A42-A9B5-93E4D8EE2CEF}"/>
              </a:ext>
            </a:extLst>
          </p:cNvPr>
          <p:cNvGraphicFramePr>
            <a:graphicFrameLocks noGrp="1"/>
          </p:cNvGraphicFramePr>
          <p:nvPr/>
        </p:nvGraphicFramePr>
        <p:xfrm>
          <a:off x="342900" y="1411637"/>
          <a:ext cx="11506200" cy="3995740"/>
        </p:xfrm>
        <a:graphic>
          <a:graphicData uri="http://schemas.openxmlformats.org/drawingml/2006/table">
            <a:tbl>
              <a:tblPr firstRow="1" bandRow="1">
                <a:tableStyleId>{17292A2E-F333-43FB-9621-5CBBE7FDCDCB}</a:tableStyleId>
              </a:tblPr>
              <a:tblGrid>
                <a:gridCol w="3280833">
                  <a:extLst>
                    <a:ext uri="{9D8B030D-6E8A-4147-A177-3AD203B41FA5}">
                      <a16:colId xmlns:a16="http://schemas.microsoft.com/office/drawing/2014/main" val="2860641169"/>
                    </a:ext>
                  </a:extLst>
                </a:gridCol>
                <a:gridCol w="2630311">
                  <a:extLst>
                    <a:ext uri="{9D8B030D-6E8A-4147-A177-3AD203B41FA5}">
                      <a16:colId xmlns:a16="http://schemas.microsoft.com/office/drawing/2014/main" val="1859585771"/>
                    </a:ext>
                  </a:extLst>
                </a:gridCol>
                <a:gridCol w="2630312">
                  <a:extLst>
                    <a:ext uri="{9D8B030D-6E8A-4147-A177-3AD203B41FA5}">
                      <a16:colId xmlns:a16="http://schemas.microsoft.com/office/drawing/2014/main" val="3470476621"/>
                    </a:ext>
                  </a:extLst>
                </a:gridCol>
                <a:gridCol w="2964744">
                  <a:extLst>
                    <a:ext uri="{9D8B030D-6E8A-4147-A177-3AD203B41FA5}">
                      <a16:colId xmlns:a16="http://schemas.microsoft.com/office/drawing/2014/main" val="3014499827"/>
                    </a:ext>
                  </a:extLst>
                </a:gridCol>
              </a:tblGrid>
              <a:tr h="378966">
                <a:tc>
                  <a:txBody>
                    <a:bodyPr/>
                    <a:lstStyle/>
                    <a:p>
                      <a:endParaRPr lang="en-US" dirty="0">
                        <a:solidFill>
                          <a:srgbClr val="FFFFFF"/>
                        </a:solidFill>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r>
                        <a:rPr lang="en-US" dirty="0">
                          <a:solidFill>
                            <a:srgbClr val="FFFFFF"/>
                          </a:solidFill>
                        </a:rPr>
                        <a:t>3-Series</a:t>
                      </a:r>
                    </a:p>
                  </a:txBody>
                  <a:tcPr anchor="ctr">
                    <a:lnT w="12700" cap="flat" cmpd="sng" algn="ctr">
                      <a:noFill/>
                      <a:prstDash val="solid"/>
                      <a:round/>
                      <a:headEnd type="none" w="med" len="med"/>
                      <a:tailEnd type="none" w="med" len="med"/>
                    </a:lnT>
                    <a:solidFill>
                      <a:schemeClr val="bg2"/>
                    </a:solidFill>
                  </a:tcPr>
                </a:tc>
                <a:tc>
                  <a:txBody>
                    <a:bodyPr/>
                    <a:lstStyle/>
                    <a:p>
                      <a:r>
                        <a:rPr lang="en-US" dirty="0">
                          <a:solidFill>
                            <a:srgbClr val="FFFFFF"/>
                          </a:solidFill>
                        </a:rPr>
                        <a:t>4-Series</a:t>
                      </a:r>
                    </a:p>
                  </a:txBody>
                  <a:tcPr anchor="ctr">
                    <a:lnT w="12700" cap="flat" cmpd="sng" algn="ctr">
                      <a:noFill/>
                      <a:prstDash val="solid"/>
                      <a:round/>
                      <a:headEnd type="none" w="med" len="med"/>
                      <a:tailEnd type="none" w="med" len="med"/>
                    </a:lnT>
                    <a:solidFill>
                      <a:schemeClr val="bg2"/>
                    </a:solidFill>
                  </a:tcPr>
                </a:tc>
                <a:tc>
                  <a:txBody>
                    <a:bodyPr/>
                    <a:lstStyle/>
                    <a:p>
                      <a:r>
                        <a:rPr lang="en-US" dirty="0">
                          <a:solidFill>
                            <a:srgbClr val="FFFFFF"/>
                          </a:solidFill>
                        </a:rPr>
                        <a:t>Virtual Control</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2"/>
                    </a:solidFill>
                  </a:tcPr>
                </a:tc>
                <a:extLst>
                  <a:ext uri="{0D108BD9-81ED-4DB2-BD59-A6C34878D82A}">
                    <a16:rowId xmlns:a16="http://schemas.microsoft.com/office/drawing/2014/main" val="2305733494"/>
                  </a:ext>
                </a:extLst>
              </a:tr>
              <a:tr h="378966">
                <a:tc>
                  <a:txBody>
                    <a:bodyPr/>
                    <a:lstStyle/>
                    <a:p>
                      <a:r>
                        <a:rPr lang="en-US" sz="1700" b="1" dirty="0">
                          <a:solidFill>
                            <a:schemeClr val="bg2"/>
                          </a:solidFill>
                        </a:rPr>
                        <a:t>Number of Programs</a:t>
                      </a:r>
                    </a:p>
                  </a:txBody>
                  <a:tcPr anchor="ctr">
                    <a:lnL w="12700" cap="flat" cmpd="sng" algn="ctr">
                      <a:noFill/>
                      <a:prstDash val="solid"/>
                      <a:round/>
                      <a:headEnd type="none" w="med" len="med"/>
                      <a:tailEnd type="none" w="med" len="med"/>
                    </a:lnL>
                  </a:tcPr>
                </a:tc>
                <a:tc>
                  <a:txBody>
                    <a:bodyPr/>
                    <a:lstStyle/>
                    <a:p>
                      <a:r>
                        <a:rPr lang="en-US" b="1" dirty="0">
                          <a:solidFill>
                            <a:schemeClr val="tx2"/>
                          </a:solidFill>
                        </a:rPr>
                        <a:t>10</a:t>
                      </a:r>
                      <a:r>
                        <a:rPr lang="en-US" b="1" baseline="30000" dirty="0">
                          <a:solidFill>
                            <a:schemeClr val="tx2"/>
                          </a:solidFill>
                        </a:rPr>
                        <a:t>1</a:t>
                      </a:r>
                      <a:endParaRPr lang="en-US" sz="1500" baseline="30000" dirty="0"/>
                    </a:p>
                  </a:txBody>
                  <a:tcPr anchor="ctr">
                    <a:solidFill>
                      <a:srgbClr val="007CA0">
                        <a:alpha val="29412"/>
                      </a:srgbClr>
                    </a:solidFill>
                  </a:tcPr>
                </a:tc>
                <a:tc>
                  <a:txBody>
                    <a:bodyPr/>
                    <a:lstStyle/>
                    <a:p>
                      <a:r>
                        <a:rPr lang="en-US" b="1" dirty="0">
                          <a:solidFill>
                            <a:schemeClr val="tx2"/>
                          </a:solidFill>
                        </a:rPr>
                        <a:t>10</a:t>
                      </a:r>
                      <a:r>
                        <a:rPr lang="en-US" b="1" baseline="30000" dirty="0">
                          <a:solidFill>
                            <a:schemeClr val="tx2"/>
                          </a:solidFill>
                        </a:rPr>
                        <a:t>1</a:t>
                      </a:r>
                      <a:endParaRPr lang="en-US" sz="1500" baseline="30000" dirty="0"/>
                    </a:p>
                  </a:txBody>
                  <a:tcPr anchor="ctr">
                    <a:solidFill>
                      <a:srgbClr val="007CA0">
                        <a:alpha val="16863"/>
                      </a:srgbClr>
                    </a:solidFill>
                  </a:tcPr>
                </a:tc>
                <a:tc>
                  <a:txBody>
                    <a:bodyPr/>
                    <a:lstStyle/>
                    <a:p>
                      <a:r>
                        <a:rPr lang="en-US" b="1" dirty="0">
                          <a:solidFill>
                            <a:schemeClr val="tx2"/>
                          </a:solidFill>
                        </a:rPr>
                        <a:t>500</a:t>
                      </a:r>
                      <a:r>
                        <a:rPr lang="en-US" b="1" baseline="30000" dirty="0">
                          <a:solidFill>
                            <a:schemeClr val="tx2"/>
                          </a:solidFill>
                        </a:rPr>
                        <a:t>2</a:t>
                      </a:r>
                      <a:endParaRPr lang="en-US" sz="1500" baseline="30000" dirty="0"/>
                    </a:p>
                  </a:txBody>
                  <a:tcPr anchor="ctr">
                    <a:lnR w="12700" cap="flat" cmpd="sng" algn="ctr">
                      <a:noFill/>
                      <a:prstDash val="solid"/>
                      <a:round/>
                      <a:headEnd type="none" w="med" len="med"/>
                      <a:tailEnd type="none" w="med" len="med"/>
                    </a:lnR>
                    <a:solidFill>
                      <a:srgbClr val="007CA0">
                        <a:alpha val="3922"/>
                      </a:srgbClr>
                    </a:solidFill>
                  </a:tcPr>
                </a:tc>
                <a:extLst>
                  <a:ext uri="{0D108BD9-81ED-4DB2-BD59-A6C34878D82A}">
                    <a16:rowId xmlns:a16="http://schemas.microsoft.com/office/drawing/2014/main" val="3480873005"/>
                  </a:ext>
                </a:extLst>
              </a:tr>
              <a:tr h="462544">
                <a:tc>
                  <a:txBody>
                    <a:bodyPr/>
                    <a:lstStyle/>
                    <a:p>
                      <a:r>
                        <a:rPr lang="en-US" sz="1700" b="1" dirty="0">
                          <a:solidFill>
                            <a:schemeClr val="bg2"/>
                          </a:solidFill>
                        </a:rPr>
                        <a:t>Number of Devices</a:t>
                      </a:r>
                    </a:p>
                  </a:txBody>
                  <a:tcPr anchor="ctr">
                    <a:lnL w="12700" cap="flat" cmpd="sng" algn="ctr">
                      <a:noFill/>
                      <a:prstDash val="solid"/>
                      <a:round/>
                      <a:headEnd type="none" w="med" len="med"/>
                      <a:tailEnd type="none" w="med" len="med"/>
                    </a:lnL>
                  </a:tcPr>
                </a:tc>
                <a:tc>
                  <a:txBody>
                    <a:bodyPr/>
                    <a:lstStyle/>
                    <a:p>
                      <a:r>
                        <a:rPr lang="en-US" sz="1700" dirty="0"/>
                        <a:t>252</a:t>
                      </a:r>
                    </a:p>
                  </a:txBody>
                  <a:tcPr anchor="ctr">
                    <a:solidFill>
                      <a:srgbClr val="007CA0">
                        <a:alpha val="29804"/>
                      </a:srgbClr>
                    </a:solidFill>
                  </a:tcPr>
                </a:tc>
                <a:tc>
                  <a:txBody>
                    <a:bodyPr/>
                    <a:lstStyle/>
                    <a:p>
                      <a:r>
                        <a:rPr lang="en-US" sz="1700" dirty="0"/>
                        <a:t>252</a:t>
                      </a:r>
                    </a:p>
                  </a:txBody>
                  <a:tcPr anchor="ctr">
                    <a:solidFill>
                      <a:srgbClr val="007CA0">
                        <a:alpha val="16863"/>
                      </a:srgbClr>
                    </a:solidFill>
                  </a:tcPr>
                </a:tc>
                <a:tc>
                  <a:txBody>
                    <a:bodyPr/>
                    <a:lstStyle/>
                    <a:p>
                      <a:r>
                        <a:rPr lang="en-US" sz="1700" dirty="0"/>
                        <a:t>2000</a:t>
                      </a:r>
                      <a:r>
                        <a:rPr lang="en-US" sz="1700" baseline="30000" dirty="0"/>
                        <a:t>3</a:t>
                      </a:r>
                    </a:p>
                  </a:txBody>
                  <a:tcPr anchor="ctr">
                    <a:lnR w="12700" cap="flat" cmpd="sng" algn="ctr">
                      <a:noFill/>
                      <a:prstDash val="solid"/>
                      <a:round/>
                      <a:headEnd type="none" w="med" len="med"/>
                      <a:tailEnd type="none" w="med" len="med"/>
                    </a:lnR>
                    <a:solidFill>
                      <a:srgbClr val="007CA0">
                        <a:alpha val="3922"/>
                      </a:srgbClr>
                    </a:solidFill>
                  </a:tcPr>
                </a:tc>
                <a:extLst>
                  <a:ext uri="{0D108BD9-81ED-4DB2-BD59-A6C34878D82A}">
                    <a16:rowId xmlns:a16="http://schemas.microsoft.com/office/drawing/2014/main" val="2289845981"/>
                  </a:ext>
                </a:extLst>
              </a:tr>
              <a:tr h="462544">
                <a:tc>
                  <a:txBody>
                    <a:bodyPr/>
                    <a:lstStyle/>
                    <a:p>
                      <a:r>
                        <a:rPr lang="en-US" sz="1700" b="1" dirty="0">
                          <a:solidFill>
                            <a:schemeClr val="bg2"/>
                          </a:solidFill>
                        </a:rPr>
                        <a:t>SIMPL Windows</a:t>
                      </a:r>
                    </a:p>
                  </a:txBody>
                  <a:tcPr anchor="ctr">
                    <a:lnL w="12700" cap="flat" cmpd="sng" algn="ctr">
                      <a:noFill/>
                      <a:prstDash val="solid"/>
                      <a:round/>
                      <a:headEnd type="none" w="med" len="med"/>
                      <a:tailEnd type="none" w="med" len="med"/>
                    </a:lnL>
                  </a:tcPr>
                </a:tc>
                <a:tc>
                  <a:txBody>
                    <a:bodyPr/>
                    <a:lstStyle/>
                    <a:p>
                      <a:r>
                        <a:rPr lang="en-US" sz="1700" dirty="0"/>
                        <a:t>Yes</a:t>
                      </a:r>
                    </a:p>
                  </a:txBody>
                  <a:tcPr anchor="ctr">
                    <a:solidFill>
                      <a:srgbClr val="007CA0">
                        <a:alpha val="29804"/>
                      </a:srgbClr>
                    </a:solidFill>
                  </a:tcPr>
                </a:tc>
                <a:tc>
                  <a:txBody>
                    <a:bodyPr/>
                    <a:lstStyle/>
                    <a:p>
                      <a:r>
                        <a:rPr lang="en-US" sz="1700" dirty="0"/>
                        <a:t>Yes</a:t>
                      </a:r>
                    </a:p>
                  </a:txBody>
                  <a:tcPr anchor="ctr">
                    <a:solidFill>
                      <a:srgbClr val="007CA0">
                        <a:alpha val="16863"/>
                      </a:srgbClr>
                    </a:solidFill>
                  </a:tcPr>
                </a:tc>
                <a:tc>
                  <a:txBody>
                    <a:bodyPr/>
                    <a:lstStyle/>
                    <a:p>
                      <a:endParaRPr lang="en-US" sz="1700" dirty="0"/>
                    </a:p>
                  </a:txBody>
                  <a:tcPr anchor="ctr">
                    <a:lnR w="12700" cap="flat" cmpd="sng" algn="ctr">
                      <a:noFill/>
                      <a:prstDash val="solid"/>
                      <a:round/>
                      <a:headEnd type="none" w="med" len="med"/>
                      <a:tailEnd type="none" w="med" len="med"/>
                    </a:lnR>
                    <a:solidFill>
                      <a:srgbClr val="007CA0">
                        <a:alpha val="3922"/>
                      </a:srgbClr>
                    </a:solidFill>
                  </a:tcPr>
                </a:tc>
                <a:extLst>
                  <a:ext uri="{0D108BD9-81ED-4DB2-BD59-A6C34878D82A}">
                    <a16:rowId xmlns:a16="http://schemas.microsoft.com/office/drawing/2014/main" val="1260240072"/>
                  </a:ext>
                </a:extLst>
              </a:tr>
              <a:tr h="462544">
                <a:tc>
                  <a:txBody>
                    <a:bodyPr/>
                    <a:lstStyle/>
                    <a:p>
                      <a:r>
                        <a:rPr lang="en-US" sz="1700" b="1" dirty="0">
                          <a:solidFill>
                            <a:schemeClr val="bg2"/>
                          </a:solidFill>
                        </a:rPr>
                        <a:t>SIMPL# Pro (Sandboxed)</a:t>
                      </a:r>
                    </a:p>
                  </a:txBody>
                  <a:tcPr anchor="ctr">
                    <a:lnL w="12700" cap="flat" cmpd="sng" algn="ctr">
                      <a:noFill/>
                      <a:prstDash val="solid"/>
                      <a:round/>
                      <a:headEnd type="none" w="med" len="med"/>
                      <a:tailEnd type="none" w="med" len="med"/>
                    </a:lnL>
                  </a:tcPr>
                </a:tc>
                <a:tc>
                  <a:txBody>
                    <a:bodyPr/>
                    <a:lstStyle/>
                    <a:p>
                      <a:r>
                        <a:rPr lang="en-US" sz="1700" dirty="0"/>
                        <a:t>Yes</a:t>
                      </a:r>
                    </a:p>
                  </a:txBody>
                  <a:tcPr anchor="ctr">
                    <a:solidFill>
                      <a:srgbClr val="007CA0">
                        <a:alpha val="29804"/>
                      </a:srgbClr>
                    </a:solidFill>
                  </a:tcPr>
                </a:tc>
                <a:tc>
                  <a:txBody>
                    <a:bodyPr/>
                    <a:lstStyle/>
                    <a:p>
                      <a:r>
                        <a:rPr lang="en-US" sz="1700" dirty="0"/>
                        <a:t>Yes</a:t>
                      </a:r>
                    </a:p>
                  </a:txBody>
                  <a:tcPr anchor="ctr">
                    <a:solidFill>
                      <a:srgbClr val="007CA0">
                        <a:alpha val="16863"/>
                      </a:srgbClr>
                    </a:solidFill>
                  </a:tcPr>
                </a:tc>
                <a:tc>
                  <a:txBody>
                    <a:bodyPr/>
                    <a:lstStyle/>
                    <a:p>
                      <a:r>
                        <a:rPr lang="en-US" sz="1700" dirty="0"/>
                        <a:t>Yes</a:t>
                      </a:r>
                    </a:p>
                  </a:txBody>
                  <a:tcPr anchor="ctr">
                    <a:lnR w="12700" cap="flat" cmpd="sng" algn="ctr">
                      <a:noFill/>
                      <a:prstDash val="solid"/>
                      <a:round/>
                      <a:headEnd type="none" w="med" len="med"/>
                      <a:tailEnd type="none" w="med" len="med"/>
                    </a:lnR>
                    <a:solidFill>
                      <a:srgbClr val="007CA0">
                        <a:alpha val="3922"/>
                      </a:srgbClr>
                    </a:solidFill>
                  </a:tcPr>
                </a:tc>
                <a:extLst>
                  <a:ext uri="{0D108BD9-81ED-4DB2-BD59-A6C34878D82A}">
                    <a16:rowId xmlns:a16="http://schemas.microsoft.com/office/drawing/2014/main" val="3691220162"/>
                  </a:ext>
                </a:extLst>
              </a:tr>
              <a:tr h="462544">
                <a:tc>
                  <a:txBody>
                    <a:bodyPr/>
                    <a:lstStyle/>
                    <a:p>
                      <a:r>
                        <a:rPr lang="en-US" sz="1700" b="1" dirty="0">
                          <a:solidFill>
                            <a:schemeClr val="bg2"/>
                          </a:solidFill>
                        </a:rPr>
                        <a:t>C# (No Sandbox)</a:t>
                      </a:r>
                    </a:p>
                  </a:txBody>
                  <a:tcPr anchor="ctr">
                    <a:lnL w="12700" cap="flat" cmpd="sng" algn="ctr">
                      <a:noFill/>
                      <a:prstDash val="solid"/>
                      <a:round/>
                      <a:headEnd type="none" w="med" len="med"/>
                      <a:tailEnd type="none" w="med" len="med"/>
                    </a:lnL>
                  </a:tcPr>
                </a:tc>
                <a:tc>
                  <a:txBody>
                    <a:bodyPr/>
                    <a:lstStyle/>
                    <a:p>
                      <a:endParaRPr lang="en-US" sz="1700" dirty="0"/>
                    </a:p>
                  </a:txBody>
                  <a:tcPr anchor="ctr">
                    <a:solidFill>
                      <a:srgbClr val="007CA0">
                        <a:alpha val="29804"/>
                      </a:srgbClr>
                    </a:solidFill>
                  </a:tcPr>
                </a:tc>
                <a:tc>
                  <a:txBody>
                    <a:bodyPr/>
                    <a:lstStyle/>
                    <a:p>
                      <a:r>
                        <a:rPr lang="en-US" sz="1700" dirty="0"/>
                        <a:t>Yes</a:t>
                      </a:r>
                    </a:p>
                  </a:txBody>
                  <a:tcPr anchor="ctr">
                    <a:solidFill>
                      <a:srgbClr val="007CA0">
                        <a:alpha val="16863"/>
                      </a:srgbClr>
                    </a:solidFill>
                  </a:tcPr>
                </a:tc>
                <a:tc>
                  <a:txBody>
                    <a:bodyPr/>
                    <a:lstStyle/>
                    <a:p>
                      <a:r>
                        <a:rPr lang="en-US" sz="1700" dirty="0"/>
                        <a:t>Yes</a:t>
                      </a:r>
                    </a:p>
                  </a:txBody>
                  <a:tcPr anchor="ctr">
                    <a:lnR w="12700" cap="flat" cmpd="sng" algn="ctr">
                      <a:noFill/>
                      <a:prstDash val="solid"/>
                      <a:round/>
                      <a:headEnd type="none" w="med" len="med"/>
                      <a:tailEnd type="none" w="med" len="med"/>
                    </a:lnR>
                    <a:solidFill>
                      <a:srgbClr val="007CA0">
                        <a:alpha val="3922"/>
                      </a:srgbClr>
                    </a:solidFill>
                  </a:tcPr>
                </a:tc>
                <a:extLst>
                  <a:ext uri="{0D108BD9-81ED-4DB2-BD59-A6C34878D82A}">
                    <a16:rowId xmlns:a16="http://schemas.microsoft.com/office/drawing/2014/main" val="3345202141"/>
                  </a:ext>
                </a:extLst>
              </a:tr>
              <a:tr h="462544">
                <a:tc>
                  <a:txBody>
                    <a:bodyPr/>
                    <a:lstStyle/>
                    <a:p>
                      <a:r>
                        <a:rPr lang="en-US" sz="1700" b="1" dirty="0">
                          <a:solidFill>
                            <a:schemeClr val="bg2"/>
                          </a:solidFill>
                        </a:rPr>
                        <a:t>REST Management API</a:t>
                      </a:r>
                    </a:p>
                  </a:txBody>
                  <a:tcPr anchor="ctr">
                    <a:lnL w="12700" cap="flat" cmpd="sng" algn="ctr">
                      <a:noFill/>
                      <a:prstDash val="solid"/>
                      <a:round/>
                      <a:headEnd type="none" w="med" len="med"/>
                      <a:tailEnd type="none" w="med" len="med"/>
                    </a:lnL>
                  </a:tcPr>
                </a:tc>
                <a:tc>
                  <a:txBody>
                    <a:bodyPr/>
                    <a:lstStyle/>
                    <a:p>
                      <a:endParaRPr lang="en-US" sz="1700" dirty="0"/>
                    </a:p>
                  </a:txBody>
                  <a:tcPr anchor="ctr">
                    <a:solidFill>
                      <a:srgbClr val="007CA0">
                        <a:alpha val="29804"/>
                      </a:srgbClr>
                    </a:solidFill>
                  </a:tcPr>
                </a:tc>
                <a:tc>
                  <a:txBody>
                    <a:bodyPr/>
                    <a:lstStyle/>
                    <a:p>
                      <a:endParaRPr lang="en-US" sz="1700" dirty="0"/>
                    </a:p>
                  </a:txBody>
                  <a:tcPr anchor="ctr">
                    <a:solidFill>
                      <a:srgbClr val="007CA0">
                        <a:alpha val="16863"/>
                      </a:srgbClr>
                    </a:solidFill>
                  </a:tcPr>
                </a:tc>
                <a:tc>
                  <a:txBody>
                    <a:bodyPr/>
                    <a:lstStyle/>
                    <a:p>
                      <a:r>
                        <a:rPr lang="en-US" sz="1700" dirty="0"/>
                        <a:t>Yes</a:t>
                      </a:r>
                    </a:p>
                  </a:txBody>
                  <a:tcPr anchor="ctr">
                    <a:lnR w="12700" cap="flat" cmpd="sng" algn="ctr">
                      <a:noFill/>
                      <a:prstDash val="solid"/>
                      <a:round/>
                      <a:headEnd type="none" w="med" len="med"/>
                      <a:tailEnd type="none" w="med" len="med"/>
                    </a:lnR>
                    <a:solidFill>
                      <a:srgbClr val="007CA0">
                        <a:alpha val="3922"/>
                      </a:srgbClr>
                    </a:solidFill>
                  </a:tcPr>
                </a:tc>
                <a:extLst>
                  <a:ext uri="{0D108BD9-81ED-4DB2-BD59-A6C34878D82A}">
                    <a16:rowId xmlns:a16="http://schemas.microsoft.com/office/drawing/2014/main" val="2234637444"/>
                  </a:ext>
                </a:extLst>
              </a:tr>
              <a:tr h="462544">
                <a:tc>
                  <a:txBody>
                    <a:bodyPr/>
                    <a:lstStyle/>
                    <a:p>
                      <a:r>
                        <a:rPr lang="en-US" sz="1700" b="1" dirty="0">
                          <a:solidFill>
                            <a:schemeClr val="bg2"/>
                          </a:solidFill>
                        </a:rPr>
                        <a:t>Redundancy</a:t>
                      </a:r>
                    </a:p>
                  </a:txBody>
                  <a:tcPr anchor="ctr">
                    <a:lnL w="12700" cap="flat" cmpd="sng" algn="ctr">
                      <a:noFill/>
                      <a:prstDash val="solid"/>
                      <a:round/>
                      <a:headEnd type="none" w="med" len="med"/>
                      <a:tailEnd type="none" w="med" len="med"/>
                    </a:lnL>
                  </a:tcPr>
                </a:tc>
                <a:tc>
                  <a:txBody>
                    <a:bodyPr/>
                    <a:lstStyle/>
                    <a:p>
                      <a:endParaRPr lang="en-US" sz="1700" dirty="0"/>
                    </a:p>
                  </a:txBody>
                  <a:tcPr anchor="ctr">
                    <a:solidFill>
                      <a:srgbClr val="007CA0">
                        <a:alpha val="29804"/>
                      </a:srgbClr>
                    </a:solidFill>
                  </a:tcPr>
                </a:tc>
                <a:tc>
                  <a:txBody>
                    <a:bodyPr/>
                    <a:lstStyle/>
                    <a:p>
                      <a:endParaRPr lang="en-US" sz="1700" dirty="0"/>
                    </a:p>
                  </a:txBody>
                  <a:tcPr anchor="ctr">
                    <a:solidFill>
                      <a:srgbClr val="007CA0">
                        <a:alpha val="16863"/>
                      </a:srgbClr>
                    </a:solidFill>
                  </a:tcPr>
                </a:tc>
                <a:tc>
                  <a:txBody>
                    <a:bodyPr/>
                    <a:lstStyle/>
                    <a:p>
                      <a:r>
                        <a:rPr lang="en-US" sz="1700" dirty="0"/>
                        <a:t>Yes</a:t>
                      </a:r>
                    </a:p>
                  </a:txBody>
                  <a:tcPr anchor="ctr">
                    <a:lnR w="12700" cap="flat" cmpd="sng" algn="ctr">
                      <a:noFill/>
                      <a:prstDash val="solid"/>
                      <a:round/>
                      <a:headEnd type="none" w="med" len="med"/>
                      <a:tailEnd type="none" w="med" len="med"/>
                    </a:lnR>
                    <a:solidFill>
                      <a:srgbClr val="007CA0">
                        <a:alpha val="3922"/>
                      </a:srgbClr>
                    </a:solidFill>
                  </a:tcPr>
                </a:tc>
                <a:extLst>
                  <a:ext uri="{0D108BD9-81ED-4DB2-BD59-A6C34878D82A}">
                    <a16:rowId xmlns:a16="http://schemas.microsoft.com/office/drawing/2014/main" val="2073529356"/>
                  </a:ext>
                </a:extLst>
              </a:tr>
              <a:tr h="462544">
                <a:tc>
                  <a:txBody>
                    <a:bodyPr/>
                    <a:lstStyle/>
                    <a:p>
                      <a:r>
                        <a:rPr lang="en-US" sz="1700" b="1" dirty="0">
                          <a:solidFill>
                            <a:schemeClr val="bg2"/>
                          </a:solidFill>
                        </a:rPr>
                        <a:t>Fault Tolerant</a:t>
                      </a:r>
                    </a:p>
                  </a:txBody>
                  <a:tcPr anchor="ctr">
                    <a:lnL w="12700" cap="flat" cmpd="sng" algn="ctr">
                      <a:noFill/>
                      <a:prstDash val="solid"/>
                      <a:round/>
                      <a:headEnd type="none" w="med" len="med"/>
                      <a:tailEnd type="none" w="med" len="med"/>
                    </a:lnL>
                    <a:lnB w="19050" cap="flat" cmpd="sng" algn="ctr">
                      <a:solidFill>
                        <a:schemeClr val="bg2"/>
                      </a:solidFill>
                      <a:prstDash val="solid"/>
                      <a:round/>
                      <a:headEnd type="none" w="med" len="med"/>
                      <a:tailEnd type="none" w="med" len="med"/>
                    </a:lnB>
                  </a:tcPr>
                </a:tc>
                <a:tc>
                  <a:txBody>
                    <a:bodyPr/>
                    <a:lstStyle/>
                    <a:p>
                      <a:endParaRPr lang="en-US" sz="1700" dirty="0"/>
                    </a:p>
                  </a:txBody>
                  <a:tcPr anchor="ctr">
                    <a:lnB w="19050" cap="flat" cmpd="sng" algn="ctr">
                      <a:solidFill>
                        <a:schemeClr val="bg2"/>
                      </a:solidFill>
                      <a:prstDash val="solid"/>
                      <a:round/>
                      <a:headEnd type="none" w="med" len="med"/>
                      <a:tailEnd type="none" w="med" len="med"/>
                    </a:lnB>
                    <a:solidFill>
                      <a:srgbClr val="007CA0">
                        <a:alpha val="29804"/>
                      </a:srgbClr>
                    </a:solidFill>
                  </a:tcPr>
                </a:tc>
                <a:tc>
                  <a:txBody>
                    <a:bodyPr/>
                    <a:lstStyle/>
                    <a:p>
                      <a:endParaRPr lang="en-US" sz="1700" dirty="0"/>
                    </a:p>
                  </a:txBody>
                  <a:tcPr anchor="ctr">
                    <a:lnB w="19050" cap="flat" cmpd="sng" algn="ctr">
                      <a:solidFill>
                        <a:schemeClr val="bg2"/>
                      </a:solidFill>
                      <a:prstDash val="solid"/>
                      <a:round/>
                      <a:headEnd type="none" w="med" len="med"/>
                      <a:tailEnd type="none" w="med" len="med"/>
                    </a:lnB>
                    <a:solidFill>
                      <a:srgbClr val="007CA0">
                        <a:alpha val="16863"/>
                      </a:srgbClr>
                    </a:solidFill>
                  </a:tcPr>
                </a:tc>
                <a:tc>
                  <a:txBody>
                    <a:bodyPr/>
                    <a:lstStyle/>
                    <a:p>
                      <a:r>
                        <a:rPr lang="en-US" sz="1700" dirty="0"/>
                        <a:t>Yes</a:t>
                      </a:r>
                    </a:p>
                  </a:txBody>
                  <a:tcPr anchor="ctr">
                    <a:lnR w="12700" cap="flat" cmpd="sng" algn="ctr">
                      <a:noFill/>
                      <a:prstDash val="solid"/>
                      <a:round/>
                      <a:headEnd type="none" w="med" len="med"/>
                      <a:tailEnd type="none" w="med" len="med"/>
                    </a:lnR>
                    <a:lnB w="19050" cap="flat" cmpd="sng" algn="ctr">
                      <a:solidFill>
                        <a:schemeClr val="bg2"/>
                      </a:solidFill>
                      <a:prstDash val="solid"/>
                      <a:round/>
                      <a:headEnd type="none" w="med" len="med"/>
                      <a:tailEnd type="none" w="med" len="med"/>
                    </a:lnB>
                    <a:solidFill>
                      <a:srgbClr val="007CA0">
                        <a:alpha val="3922"/>
                      </a:srgbClr>
                    </a:solidFill>
                  </a:tcPr>
                </a:tc>
                <a:extLst>
                  <a:ext uri="{0D108BD9-81ED-4DB2-BD59-A6C34878D82A}">
                    <a16:rowId xmlns:a16="http://schemas.microsoft.com/office/drawing/2014/main" val="2929985373"/>
                  </a:ext>
                </a:extLst>
              </a:tr>
            </a:tbl>
          </a:graphicData>
        </a:graphic>
      </p:graphicFrame>
      <p:sp>
        <p:nvSpPr>
          <p:cNvPr id="3" name="TextBox 2">
            <a:extLst>
              <a:ext uri="{FF2B5EF4-FFF2-40B4-BE49-F238E27FC236}">
                <a16:creationId xmlns:a16="http://schemas.microsoft.com/office/drawing/2014/main" id="{0703A54D-FD96-FC43-BF9B-9D1316818623}"/>
              </a:ext>
            </a:extLst>
          </p:cNvPr>
          <p:cNvSpPr txBox="1"/>
          <p:nvPr/>
        </p:nvSpPr>
        <p:spPr>
          <a:xfrm>
            <a:off x="259644" y="5579644"/>
            <a:ext cx="11506200" cy="276999"/>
          </a:xfrm>
          <a:prstGeom prst="rect">
            <a:avLst/>
          </a:prstGeom>
          <a:noFill/>
        </p:spPr>
        <p:txBody>
          <a:bodyPr wrap="square" rtlCol="0">
            <a:spAutoFit/>
          </a:bodyPr>
          <a:lstStyle/>
          <a:p>
            <a:r>
              <a:rPr lang="en-US" sz="1200" b="1" dirty="0">
                <a:solidFill>
                  <a:schemeClr val="tx2"/>
                </a:solidFill>
              </a:rPr>
              <a:t>1: </a:t>
            </a:r>
            <a:r>
              <a:rPr lang="en-US" sz="1200" dirty="0"/>
              <a:t>Some processors require additional license to go up to 10  •  </a:t>
            </a:r>
            <a:r>
              <a:rPr lang="en-US" sz="1200" b="1" dirty="0">
                <a:solidFill>
                  <a:schemeClr val="tx2"/>
                </a:solidFill>
              </a:rPr>
              <a:t>2: </a:t>
            </a:r>
            <a:r>
              <a:rPr lang="en-US" sz="1200" dirty="0"/>
              <a:t>All rooms are licensed  •  </a:t>
            </a:r>
            <a:r>
              <a:rPr lang="en-US" sz="1200" b="1" dirty="0">
                <a:solidFill>
                  <a:schemeClr val="tx2"/>
                </a:solidFill>
              </a:rPr>
              <a:t>3: </a:t>
            </a:r>
            <a:r>
              <a:rPr lang="en-US" sz="1200" dirty="0"/>
              <a:t>Maximum tested, facilities up to 7,500</a:t>
            </a:r>
          </a:p>
        </p:txBody>
      </p:sp>
    </p:spTree>
    <p:extLst>
      <p:ext uri="{BB962C8B-B14F-4D97-AF65-F5344CB8AC3E}">
        <p14:creationId xmlns:p14="http://schemas.microsoft.com/office/powerpoint/2010/main" val="268407293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display, sitting, holding, glass&#10;&#10;Description automatically generated">
            <a:extLst>
              <a:ext uri="{FF2B5EF4-FFF2-40B4-BE49-F238E27FC236}">
                <a16:creationId xmlns:a16="http://schemas.microsoft.com/office/drawing/2014/main" id="{CB45C294-458C-DA41-922D-DB0E6EADB95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5410200" y="304800"/>
            <a:ext cx="6438900" cy="5867400"/>
          </a:xfrm>
        </p:spPr>
      </p:pic>
      <p:sp>
        <p:nvSpPr>
          <p:cNvPr id="2" name="Title 1">
            <a:extLst>
              <a:ext uri="{FF2B5EF4-FFF2-40B4-BE49-F238E27FC236}">
                <a16:creationId xmlns:a16="http://schemas.microsoft.com/office/drawing/2014/main" id="{97B3DD96-EF1A-8247-BF52-C5A473FA506F}"/>
              </a:ext>
            </a:extLst>
          </p:cNvPr>
          <p:cNvSpPr>
            <a:spLocks noGrp="1"/>
          </p:cNvSpPr>
          <p:nvPr>
            <p:ph type="title"/>
          </p:nvPr>
        </p:nvSpPr>
        <p:spPr/>
        <p:txBody>
          <a:bodyPr>
            <a:normAutofit/>
          </a:bodyPr>
          <a:lstStyle/>
          <a:p>
            <a:r>
              <a:rPr lang="en-US" dirty="0"/>
              <a:t>4-Series™ Control Platform</a:t>
            </a:r>
          </a:p>
        </p:txBody>
      </p:sp>
      <p:sp>
        <p:nvSpPr>
          <p:cNvPr id="6" name="Content Placeholder 5">
            <a:extLst>
              <a:ext uri="{FF2B5EF4-FFF2-40B4-BE49-F238E27FC236}">
                <a16:creationId xmlns:a16="http://schemas.microsoft.com/office/drawing/2014/main" id="{6876B3D6-DC37-F040-BD5F-63F354996013}"/>
              </a:ext>
            </a:extLst>
          </p:cNvPr>
          <p:cNvSpPr>
            <a:spLocks noGrp="1"/>
          </p:cNvSpPr>
          <p:nvPr>
            <p:ph idx="1"/>
          </p:nvPr>
        </p:nvSpPr>
        <p:spPr/>
        <p:txBody>
          <a:bodyPr/>
          <a:lstStyle/>
          <a:p>
            <a:endParaRPr lang="en-US" dirty="0"/>
          </a:p>
          <a:p>
            <a:r>
              <a:rPr lang="en-US" dirty="0"/>
              <a:t>The evolution is here</a:t>
            </a:r>
          </a:p>
          <a:p>
            <a:pPr lvl="1"/>
            <a:r>
              <a:rPr lang="en-US" dirty="0"/>
              <a:t>The 4-Series</a:t>
            </a:r>
            <a:r>
              <a:rPr lang="en-US" baseline="30000" dirty="0"/>
              <a:t>™</a:t>
            </a:r>
            <a:r>
              <a:rPr lang="en-US" dirty="0"/>
              <a:t> platform builds on the 3-Series foundation with astonishing performance enhancements, a unique modular programming architecture, and a range of powerful developer tools. No wonder it’s the best control platform we’ve ever built.</a:t>
            </a:r>
          </a:p>
        </p:txBody>
      </p:sp>
      <p:grpSp>
        <p:nvGrpSpPr>
          <p:cNvPr id="4" name="Group 3">
            <a:extLst>
              <a:ext uri="{FF2B5EF4-FFF2-40B4-BE49-F238E27FC236}">
                <a16:creationId xmlns:a16="http://schemas.microsoft.com/office/drawing/2014/main" id="{E21C9030-EDE2-B442-857B-A9AAE16A22EA}"/>
              </a:ext>
            </a:extLst>
          </p:cNvPr>
          <p:cNvGrpSpPr/>
          <p:nvPr/>
        </p:nvGrpSpPr>
        <p:grpSpPr>
          <a:xfrm>
            <a:off x="5769983" y="2022401"/>
            <a:ext cx="5744644" cy="1167635"/>
            <a:chOff x="5769983" y="2022401"/>
            <a:chExt cx="5744644" cy="1167635"/>
          </a:xfrm>
          <a:effectLst>
            <a:outerShdw blurRad="50800" dist="38100" dir="5400000" algn="t" rotWithShape="0">
              <a:schemeClr val="bg2">
                <a:lumMod val="75000"/>
                <a:alpha val="84000"/>
              </a:schemeClr>
            </a:outerShdw>
          </a:effectLst>
        </p:grpSpPr>
        <p:pic>
          <p:nvPicPr>
            <p:cNvPr id="13" name="Picture 12" descr="A picture containing drawing&#10;&#10;Description automatically generated">
              <a:extLst>
                <a:ext uri="{FF2B5EF4-FFF2-40B4-BE49-F238E27FC236}">
                  <a16:creationId xmlns:a16="http://schemas.microsoft.com/office/drawing/2014/main" id="{8BDEF554-C165-FC4D-8402-158B3035A6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69983" y="2022401"/>
              <a:ext cx="804872" cy="736748"/>
            </a:xfrm>
            <a:prstGeom prst="rect">
              <a:avLst/>
            </a:prstGeom>
          </p:spPr>
        </p:pic>
        <p:pic>
          <p:nvPicPr>
            <p:cNvPr id="15" name="Picture 14" descr="A picture containing wheel, drawing&#10;&#10;Description automatically generated">
              <a:extLst>
                <a:ext uri="{FF2B5EF4-FFF2-40B4-BE49-F238E27FC236}">
                  <a16:creationId xmlns:a16="http://schemas.microsoft.com/office/drawing/2014/main" id="{15076225-75C2-4748-BB45-EC8EF638BAE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59607" y="2022401"/>
              <a:ext cx="655020" cy="652746"/>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AA6BD28D-2546-F44C-A014-D756FA10C2D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1376" y="2022401"/>
              <a:ext cx="440986" cy="652746"/>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76B00D71-E581-984F-BBB4-934BB05DD73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14375" y="2022401"/>
              <a:ext cx="564045" cy="652746"/>
            </a:xfrm>
            <a:prstGeom prst="rect">
              <a:avLst/>
            </a:prstGeom>
          </p:spPr>
        </p:pic>
        <p:pic>
          <p:nvPicPr>
            <p:cNvPr id="21" name="Picture 20" descr="A picture containing drawing, window&#10;&#10;Description automatically generated">
              <a:extLst>
                <a:ext uri="{FF2B5EF4-FFF2-40B4-BE49-F238E27FC236}">
                  <a16:creationId xmlns:a16="http://schemas.microsoft.com/office/drawing/2014/main" id="{A42A181E-728D-844C-9843-C70C803B0B1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73548" y="2022402"/>
              <a:ext cx="759641" cy="652746"/>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B0BF36D8-97C2-8C4D-91A2-52831DE5E85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49313" y="2022402"/>
              <a:ext cx="720877" cy="652746"/>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48EA530F-BF94-2149-B1C3-1DE3684C50F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56041" y="2022401"/>
              <a:ext cx="712086" cy="652746"/>
            </a:xfrm>
            <a:prstGeom prst="rect">
              <a:avLst/>
            </a:prstGeom>
          </p:spPr>
        </p:pic>
        <p:sp>
          <p:nvSpPr>
            <p:cNvPr id="26" name="TextBox 25">
              <a:extLst>
                <a:ext uri="{FF2B5EF4-FFF2-40B4-BE49-F238E27FC236}">
                  <a16:creationId xmlns:a16="http://schemas.microsoft.com/office/drawing/2014/main" id="{E0A04405-F21D-DB4C-B815-17073D2FEA63}"/>
                </a:ext>
              </a:extLst>
            </p:cNvPr>
            <p:cNvSpPr txBox="1"/>
            <p:nvPr/>
          </p:nvSpPr>
          <p:spPr>
            <a:xfrm>
              <a:off x="5981500" y="2759149"/>
              <a:ext cx="381836" cy="261610"/>
            </a:xfrm>
            <a:prstGeom prst="rect">
              <a:avLst/>
            </a:prstGeom>
            <a:noFill/>
          </p:spPr>
          <p:txBody>
            <a:bodyPr wrap="none" rtlCol="0">
              <a:spAutoFit/>
            </a:bodyPr>
            <a:lstStyle/>
            <a:p>
              <a:pPr algn="ctr"/>
              <a:r>
                <a:rPr lang="en-US" sz="1100" b="1" dirty="0">
                  <a:solidFill>
                    <a:srgbClr val="FFFFFF"/>
                  </a:solidFill>
                </a:rPr>
                <a:t>AV</a:t>
              </a:r>
            </a:p>
          </p:txBody>
        </p:sp>
        <p:sp>
          <p:nvSpPr>
            <p:cNvPr id="28" name="TextBox 27">
              <a:extLst>
                <a:ext uri="{FF2B5EF4-FFF2-40B4-BE49-F238E27FC236}">
                  <a16:creationId xmlns:a16="http://schemas.microsoft.com/office/drawing/2014/main" id="{E5289322-60BF-5E44-95A3-DFBFDE5529EC}"/>
                </a:ext>
              </a:extLst>
            </p:cNvPr>
            <p:cNvSpPr txBox="1"/>
            <p:nvPr/>
          </p:nvSpPr>
          <p:spPr>
            <a:xfrm>
              <a:off x="6806551" y="2759149"/>
              <a:ext cx="611065" cy="430887"/>
            </a:xfrm>
            <a:prstGeom prst="rect">
              <a:avLst/>
            </a:prstGeom>
            <a:noFill/>
          </p:spPr>
          <p:txBody>
            <a:bodyPr wrap="none" rtlCol="0">
              <a:spAutoFit/>
            </a:bodyPr>
            <a:lstStyle/>
            <a:p>
              <a:pPr algn="ctr"/>
              <a:r>
                <a:rPr lang="en-US" sz="1100" b="1" dirty="0">
                  <a:solidFill>
                    <a:srgbClr val="FFFFFF"/>
                  </a:solidFill>
                </a:rPr>
                <a:t>Voice</a:t>
              </a:r>
              <a:br>
                <a:rPr lang="en-US" sz="1100" b="1" dirty="0">
                  <a:solidFill>
                    <a:srgbClr val="FFFFFF"/>
                  </a:solidFill>
                </a:rPr>
              </a:br>
              <a:r>
                <a:rPr lang="en-US" sz="1100" b="1" dirty="0">
                  <a:solidFill>
                    <a:srgbClr val="FFFFFF"/>
                  </a:solidFill>
                </a:rPr>
                <a:t>+ Data</a:t>
              </a:r>
            </a:p>
          </p:txBody>
        </p:sp>
        <p:sp>
          <p:nvSpPr>
            <p:cNvPr id="29" name="TextBox 28">
              <a:extLst>
                <a:ext uri="{FF2B5EF4-FFF2-40B4-BE49-F238E27FC236}">
                  <a16:creationId xmlns:a16="http://schemas.microsoft.com/office/drawing/2014/main" id="{125EA4E6-EE0B-784D-9286-DBF91E798F3E}"/>
                </a:ext>
              </a:extLst>
            </p:cNvPr>
            <p:cNvSpPr txBox="1"/>
            <p:nvPr/>
          </p:nvSpPr>
          <p:spPr>
            <a:xfrm>
              <a:off x="7572772" y="2759149"/>
              <a:ext cx="873957" cy="261610"/>
            </a:xfrm>
            <a:prstGeom prst="rect">
              <a:avLst/>
            </a:prstGeom>
            <a:noFill/>
          </p:spPr>
          <p:txBody>
            <a:bodyPr wrap="none" rtlCol="0">
              <a:spAutoFit/>
            </a:bodyPr>
            <a:lstStyle/>
            <a:p>
              <a:pPr algn="ctr"/>
              <a:r>
                <a:rPr lang="en-US" sz="1100" b="1" dirty="0">
                  <a:solidFill>
                    <a:srgbClr val="FFFFFF"/>
                  </a:solidFill>
                </a:rPr>
                <a:t>Streaming</a:t>
              </a:r>
            </a:p>
          </p:txBody>
        </p:sp>
        <p:sp>
          <p:nvSpPr>
            <p:cNvPr id="30" name="TextBox 29">
              <a:extLst>
                <a:ext uri="{FF2B5EF4-FFF2-40B4-BE49-F238E27FC236}">
                  <a16:creationId xmlns:a16="http://schemas.microsoft.com/office/drawing/2014/main" id="{6AB9D6CF-D800-1E41-910B-BE5B7FF50BAD}"/>
                </a:ext>
              </a:extLst>
            </p:cNvPr>
            <p:cNvSpPr txBox="1"/>
            <p:nvPr/>
          </p:nvSpPr>
          <p:spPr>
            <a:xfrm>
              <a:off x="8483885" y="2759149"/>
              <a:ext cx="607860" cy="261610"/>
            </a:xfrm>
            <a:prstGeom prst="rect">
              <a:avLst/>
            </a:prstGeom>
            <a:noFill/>
          </p:spPr>
          <p:txBody>
            <a:bodyPr wrap="none" rtlCol="0">
              <a:spAutoFit/>
            </a:bodyPr>
            <a:lstStyle/>
            <a:p>
              <a:pPr algn="ctr"/>
              <a:r>
                <a:rPr lang="en-US" sz="1100" b="1" dirty="0">
                  <a:solidFill>
                    <a:srgbClr val="FFFFFF"/>
                  </a:solidFill>
                </a:rPr>
                <a:t>Lights</a:t>
              </a:r>
            </a:p>
          </p:txBody>
        </p:sp>
        <p:sp>
          <p:nvSpPr>
            <p:cNvPr id="31" name="TextBox 30">
              <a:extLst>
                <a:ext uri="{FF2B5EF4-FFF2-40B4-BE49-F238E27FC236}">
                  <a16:creationId xmlns:a16="http://schemas.microsoft.com/office/drawing/2014/main" id="{C31CF01C-EC9F-6141-9AE1-5EB53F82163E}"/>
                </a:ext>
              </a:extLst>
            </p:cNvPr>
            <p:cNvSpPr txBox="1"/>
            <p:nvPr/>
          </p:nvSpPr>
          <p:spPr>
            <a:xfrm>
              <a:off x="9209363" y="2759149"/>
              <a:ext cx="688010" cy="261610"/>
            </a:xfrm>
            <a:prstGeom prst="rect">
              <a:avLst/>
            </a:prstGeom>
            <a:noFill/>
          </p:spPr>
          <p:txBody>
            <a:bodyPr wrap="none" rtlCol="0">
              <a:spAutoFit/>
            </a:bodyPr>
            <a:lstStyle/>
            <a:p>
              <a:pPr algn="ctr"/>
              <a:r>
                <a:rPr lang="en-US" sz="1100" b="1" dirty="0">
                  <a:solidFill>
                    <a:srgbClr val="FFFFFF"/>
                  </a:solidFill>
                </a:rPr>
                <a:t>Shades</a:t>
              </a:r>
            </a:p>
          </p:txBody>
        </p:sp>
        <p:sp>
          <p:nvSpPr>
            <p:cNvPr id="32" name="TextBox 31">
              <a:extLst>
                <a:ext uri="{FF2B5EF4-FFF2-40B4-BE49-F238E27FC236}">
                  <a16:creationId xmlns:a16="http://schemas.microsoft.com/office/drawing/2014/main" id="{CBF07069-C17D-CB40-8C3A-072F2A8AFCD0}"/>
                </a:ext>
              </a:extLst>
            </p:cNvPr>
            <p:cNvSpPr txBox="1"/>
            <p:nvPr/>
          </p:nvSpPr>
          <p:spPr>
            <a:xfrm>
              <a:off x="10025943" y="2759149"/>
              <a:ext cx="740908" cy="261610"/>
            </a:xfrm>
            <a:prstGeom prst="rect">
              <a:avLst/>
            </a:prstGeom>
            <a:noFill/>
          </p:spPr>
          <p:txBody>
            <a:bodyPr wrap="none" rtlCol="0">
              <a:spAutoFit/>
            </a:bodyPr>
            <a:lstStyle/>
            <a:p>
              <a:pPr algn="ctr"/>
              <a:r>
                <a:rPr lang="en-US" sz="1100" b="1" dirty="0">
                  <a:solidFill>
                    <a:srgbClr val="FFFFFF"/>
                  </a:solidFill>
                </a:rPr>
                <a:t>Security</a:t>
              </a:r>
            </a:p>
          </p:txBody>
        </p:sp>
        <p:sp>
          <p:nvSpPr>
            <p:cNvPr id="33" name="TextBox 32">
              <a:extLst>
                <a:ext uri="{FF2B5EF4-FFF2-40B4-BE49-F238E27FC236}">
                  <a16:creationId xmlns:a16="http://schemas.microsoft.com/office/drawing/2014/main" id="{7D07B464-0FE8-034E-867C-106A5DB68A31}"/>
                </a:ext>
              </a:extLst>
            </p:cNvPr>
            <p:cNvSpPr txBox="1"/>
            <p:nvPr/>
          </p:nvSpPr>
          <p:spPr>
            <a:xfrm>
              <a:off x="10895421" y="2759149"/>
              <a:ext cx="587020" cy="261610"/>
            </a:xfrm>
            <a:prstGeom prst="rect">
              <a:avLst/>
            </a:prstGeom>
            <a:noFill/>
          </p:spPr>
          <p:txBody>
            <a:bodyPr wrap="none" rtlCol="0">
              <a:spAutoFit/>
            </a:bodyPr>
            <a:lstStyle/>
            <a:p>
              <a:pPr algn="ctr"/>
              <a:r>
                <a:rPr lang="en-US" sz="1100" b="1" dirty="0">
                  <a:solidFill>
                    <a:srgbClr val="FFFFFF"/>
                  </a:solidFill>
                </a:rPr>
                <a:t>HVAC</a:t>
              </a:r>
            </a:p>
          </p:txBody>
        </p:sp>
      </p:grpSp>
    </p:spTree>
    <p:extLst>
      <p:ext uri="{BB962C8B-B14F-4D97-AF65-F5344CB8AC3E}">
        <p14:creationId xmlns:p14="http://schemas.microsoft.com/office/powerpoint/2010/main" val="218305594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normAutofit/>
          </a:bodyPr>
          <a:lstStyle/>
          <a:p>
            <a:r>
              <a:rPr lang="en-US" dirty="0"/>
              <a:t>Flexible, simple deployment and management</a:t>
            </a:r>
          </a:p>
        </p:txBody>
      </p:sp>
      <p:sp>
        <p:nvSpPr>
          <p:cNvPr id="4" name="Text Placeholder 3">
            <a:extLst>
              <a:ext uri="{FF2B5EF4-FFF2-40B4-BE49-F238E27FC236}">
                <a16:creationId xmlns:a16="http://schemas.microsoft.com/office/drawing/2014/main" id="{896ACD3E-0ED1-B14B-BBAA-DD863A2897BF}"/>
              </a:ext>
            </a:extLst>
          </p:cNvPr>
          <p:cNvSpPr>
            <a:spLocks noGrp="1"/>
          </p:cNvSpPr>
          <p:nvPr>
            <p:ph type="body" idx="1"/>
          </p:nvPr>
        </p:nvSpPr>
        <p:spPr>
          <a:xfrm>
            <a:off x="342901" y="2542839"/>
            <a:ext cx="5524500" cy="416788"/>
          </a:xfrm>
        </p:spPr>
        <p:txBody>
          <a:bodyPr/>
          <a:lstStyle/>
          <a:p>
            <a:r>
              <a:rPr lang="en-US" sz="1400" dirty="0"/>
              <a:t>.AV Framework</a:t>
            </a:r>
            <a:r>
              <a:rPr lang="en-US" sz="1400" baseline="30000" dirty="0"/>
              <a:t>™</a:t>
            </a:r>
            <a:r>
              <a:rPr lang="en-US" sz="1400" dirty="0"/>
              <a:t> software</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sz="half" idx="2"/>
          </p:nvPr>
        </p:nvSpPr>
        <p:spPr>
          <a:xfrm>
            <a:off x="342901" y="2959629"/>
            <a:ext cx="5524500" cy="2285487"/>
          </a:xfrm>
        </p:spPr>
        <p:txBody>
          <a:bodyPr/>
          <a:lstStyle/>
          <a:p>
            <a:pPr lvl="2">
              <a:lnSpc>
                <a:spcPct val="100000"/>
              </a:lnSpc>
            </a:pPr>
            <a:r>
              <a:rPr lang="en-US" dirty="0"/>
              <a:t>Perform setup with no programming </a:t>
            </a:r>
          </a:p>
          <a:p>
            <a:pPr lvl="2">
              <a:lnSpc>
                <a:spcPct val="100000"/>
              </a:lnSpc>
            </a:pPr>
            <a:r>
              <a:rPr lang="en-US" dirty="0"/>
              <a:t>Or custom program, as needed</a:t>
            </a:r>
          </a:p>
        </p:txBody>
      </p:sp>
      <p:sp>
        <p:nvSpPr>
          <p:cNvPr id="5" name="Text Placeholder 4">
            <a:extLst>
              <a:ext uri="{FF2B5EF4-FFF2-40B4-BE49-F238E27FC236}">
                <a16:creationId xmlns:a16="http://schemas.microsoft.com/office/drawing/2014/main" id="{711B804D-96B9-D747-8C84-6CA631183A0C}"/>
              </a:ext>
            </a:extLst>
          </p:cNvPr>
          <p:cNvSpPr>
            <a:spLocks noGrp="1"/>
          </p:cNvSpPr>
          <p:nvPr>
            <p:ph type="body" sz="quarter" idx="3"/>
          </p:nvPr>
        </p:nvSpPr>
        <p:spPr>
          <a:xfrm>
            <a:off x="6324597" y="2542839"/>
            <a:ext cx="5524502" cy="416788"/>
          </a:xfrm>
        </p:spPr>
        <p:txBody>
          <a:bodyPr/>
          <a:lstStyle/>
          <a:p>
            <a:r>
              <a:rPr lang="en-US" sz="1400" dirty="0"/>
              <a:t>Crestron </a:t>
            </a:r>
            <a:r>
              <a:rPr lang="en-US" sz="1400" dirty="0" err="1"/>
              <a:t>XiO</a:t>
            </a:r>
            <a:r>
              <a:rPr lang="en-US" sz="1400" dirty="0"/>
              <a:t> Cloud</a:t>
            </a:r>
            <a:r>
              <a:rPr lang="en-US" sz="1400" baseline="30000" dirty="0"/>
              <a:t>®</a:t>
            </a:r>
            <a:r>
              <a:rPr lang="en-US" sz="1400" dirty="0"/>
              <a:t> IoT-based platform</a:t>
            </a:r>
          </a:p>
        </p:txBody>
      </p:sp>
      <p:sp>
        <p:nvSpPr>
          <p:cNvPr id="6" name="Content Placeholder 5">
            <a:extLst>
              <a:ext uri="{FF2B5EF4-FFF2-40B4-BE49-F238E27FC236}">
                <a16:creationId xmlns:a16="http://schemas.microsoft.com/office/drawing/2014/main" id="{ABCC7026-DFD0-074C-B670-57538CAA159D}"/>
              </a:ext>
            </a:extLst>
          </p:cNvPr>
          <p:cNvSpPr>
            <a:spLocks noGrp="1"/>
          </p:cNvSpPr>
          <p:nvPr>
            <p:ph sz="quarter" idx="4"/>
          </p:nvPr>
        </p:nvSpPr>
        <p:spPr>
          <a:xfrm>
            <a:off x="6324600" y="2959630"/>
            <a:ext cx="5524500" cy="2285486"/>
          </a:xfrm>
        </p:spPr>
        <p:txBody>
          <a:bodyPr/>
          <a:lstStyle/>
          <a:p>
            <a:pPr lvl="2">
              <a:lnSpc>
                <a:spcPct val="100000"/>
              </a:lnSpc>
            </a:pPr>
            <a:r>
              <a:rPr lang="en-US" dirty="0"/>
              <a:t>Configure and deploy hundreds of devices in the same time it takes to deploy one</a:t>
            </a:r>
          </a:p>
          <a:p>
            <a:pPr lvl="2">
              <a:lnSpc>
                <a:spcPct val="100000"/>
              </a:lnSpc>
            </a:pPr>
            <a:r>
              <a:rPr lang="en-US" dirty="0"/>
              <a:t>Resolve events remotely</a:t>
            </a:r>
          </a:p>
          <a:p>
            <a:pPr lvl="2">
              <a:lnSpc>
                <a:spcPct val="100000"/>
              </a:lnSpc>
            </a:pPr>
            <a:r>
              <a:rPr lang="en-US" dirty="0"/>
              <a:t>Gather actionable usage data</a:t>
            </a:r>
          </a:p>
        </p:txBody>
      </p:sp>
      <p:pic>
        <p:nvPicPr>
          <p:cNvPr id="8" name="Picture 7" descr="A close up of a sign&#10;&#10;Description automatically generated">
            <a:extLst>
              <a:ext uri="{FF2B5EF4-FFF2-40B4-BE49-F238E27FC236}">
                <a16:creationId xmlns:a16="http://schemas.microsoft.com/office/drawing/2014/main" id="{1914BABC-7AD8-884B-92F5-4C2BB67349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2900" y="1921943"/>
            <a:ext cx="3653367" cy="520747"/>
          </a:xfrm>
          <a:prstGeom prst="rect">
            <a:avLst/>
          </a:prstGeom>
        </p:spPr>
      </p:pic>
      <p:pic>
        <p:nvPicPr>
          <p:cNvPr id="13" name="Picture 12" descr="A close up of a sign&#10;&#10;Description automatically generated">
            <a:extLst>
              <a:ext uri="{FF2B5EF4-FFF2-40B4-BE49-F238E27FC236}">
                <a16:creationId xmlns:a16="http://schemas.microsoft.com/office/drawing/2014/main" id="{4914AC76-136B-AC4A-B037-9ED9A413F6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4597" y="1794583"/>
            <a:ext cx="2578096" cy="578914"/>
          </a:xfrm>
          <a:prstGeom prst="rect">
            <a:avLst/>
          </a:prstGeom>
        </p:spPr>
      </p:pic>
    </p:spTree>
    <p:extLst>
      <p:ext uri="{BB962C8B-B14F-4D97-AF65-F5344CB8AC3E}">
        <p14:creationId xmlns:p14="http://schemas.microsoft.com/office/powerpoint/2010/main" val="300329085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344F-E301-AB4A-A43B-13D1CA5A9FC6}"/>
              </a:ext>
            </a:extLst>
          </p:cNvPr>
          <p:cNvSpPr>
            <a:spLocks noGrp="1"/>
          </p:cNvSpPr>
          <p:nvPr>
            <p:ph type="title"/>
          </p:nvPr>
        </p:nvSpPr>
        <p:spPr>
          <a:xfrm>
            <a:off x="530579" y="3203702"/>
            <a:ext cx="5667022" cy="2601126"/>
          </a:xfrm>
        </p:spPr>
        <p:txBody>
          <a:bodyPr/>
          <a:lstStyle/>
          <a:p>
            <a:r>
              <a:rPr lang="en-US" dirty="0">
                <a:solidFill>
                  <a:schemeClr val="tx1"/>
                </a:solidFill>
              </a:rPr>
              <a:t>Learn more at </a:t>
            </a:r>
            <a:br>
              <a:rPr lang="en-US" dirty="0"/>
            </a:br>
            <a:r>
              <a:rPr lang="en-US" b="1" dirty="0" err="1"/>
              <a:t>crestron.com</a:t>
            </a:r>
            <a:r>
              <a:rPr lang="en-US" b="1" dirty="0"/>
              <a:t>/</a:t>
            </a:r>
            <a:r>
              <a:rPr lang="en-US" b="1" dirty="0" err="1"/>
              <a:t>ControlSystems</a:t>
            </a:r>
            <a:endParaRPr lang="en-US" b="1" dirty="0"/>
          </a:p>
        </p:txBody>
      </p:sp>
    </p:spTree>
    <p:extLst>
      <p:ext uri="{BB962C8B-B14F-4D97-AF65-F5344CB8AC3E}">
        <p14:creationId xmlns:p14="http://schemas.microsoft.com/office/powerpoint/2010/main" val="99525216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DD96-EF1A-8247-BF52-C5A473FA506F}"/>
              </a:ext>
            </a:extLst>
          </p:cNvPr>
          <p:cNvSpPr>
            <a:spLocks noGrp="1"/>
          </p:cNvSpPr>
          <p:nvPr>
            <p:ph type="title"/>
          </p:nvPr>
        </p:nvSpPr>
        <p:spPr/>
        <p:txBody>
          <a:bodyPr>
            <a:normAutofit/>
          </a:bodyPr>
          <a:lstStyle/>
          <a:p>
            <a:r>
              <a:rPr lang="en-US" dirty="0"/>
              <a:t>4-Series Control Platform</a:t>
            </a:r>
          </a:p>
        </p:txBody>
      </p:sp>
      <p:sp>
        <p:nvSpPr>
          <p:cNvPr id="6" name="Content Placeholder 5">
            <a:extLst>
              <a:ext uri="{FF2B5EF4-FFF2-40B4-BE49-F238E27FC236}">
                <a16:creationId xmlns:a16="http://schemas.microsoft.com/office/drawing/2014/main" id="{6876B3D6-DC37-F040-BD5F-63F354996013}"/>
              </a:ext>
            </a:extLst>
          </p:cNvPr>
          <p:cNvSpPr>
            <a:spLocks noGrp="1"/>
          </p:cNvSpPr>
          <p:nvPr>
            <p:ph idx="1"/>
          </p:nvPr>
        </p:nvSpPr>
        <p:spPr>
          <a:xfrm>
            <a:off x="342900" y="1485901"/>
            <a:ext cx="9691749" cy="1943099"/>
          </a:xfrm>
        </p:spPr>
        <p:txBody>
          <a:bodyPr/>
          <a:lstStyle/>
          <a:p>
            <a:endParaRPr lang="en-US" dirty="0"/>
          </a:p>
          <a:p>
            <a:r>
              <a:rPr lang="en-US" dirty="0"/>
              <a:t>Our most powerful control platform ever</a:t>
            </a:r>
          </a:p>
          <a:p>
            <a:pPr lvl="1"/>
            <a:r>
              <a:rPr lang="en-US" dirty="0"/>
              <a:t>From a single room to entire campuses, the Crestron 4-Series platform enables organizations to intelligently and efficiently unify and control the growing number of devices and building systems on the network.</a:t>
            </a:r>
          </a:p>
        </p:txBody>
      </p:sp>
      <p:grpSp>
        <p:nvGrpSpPr>
          <p:cNvPr id="11" name="Group 10">
            <a:extLst>
              <a:ext uri="{FF2B5EF4-FFF2-40B4-BE49-F238E27FC236}">
                <a16:creationId xmlns:a16="http://schemas.microsoft.com/office/drawing/2014/main" id="{62F66893-477E-5D43-ABB7-238FA6B23D5B}"/>
              </a:ext>
            </a:extLst>
          </p:cNvPr>
          <p:cNvGrpSpPr/>
          <p:nvPr/>
        </p:nvGrpSpPr>
        <p:grpSpPr>
          <a:xfrm>
            <a:off x="342899" y="3547754"/>
            <a:ext cx="11506199" cy="2275569"/>
            <a:chOff x="342900" y="3771902"/>
            <a:chExt cx="5640618" cy="1115539"/>
          </a:xfrm>
        </p:grpSpPr>
        <p:pic>
          <p:nvPicPr>
            <p:cNvPr id="4" name="Picture 3" descr="A room with a sink and a mirror&#10;&#10;Description automatically generated">
              <a:extLst>
                <a:ext uri="{FF2B5EF4-FFF2-40B4-BE49-F238E27FC236}">
                  <a16:creationId xmlns:a16="http://schemas.microsoft.com/office/drawing/2014/main" id="{B3F1F4DD-0AD5-A847-BDEF-5493AE26DB8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2900" y="3771902"/>
              <a:ext cx="1983179" cy="1115538"/>
            </a:xfrm>
            <a:prstGeom prst="rect">
              <a:avLst/>
            </a:prstGeom>
          </p:spPr>
        </p:pic>
        <p:pic>
          <p:nvPicPr>
            <p:cNvPr id="7" name="Picture 6" descr="A close up of a sink&#10;&#10;Description automatically generated">
              <a:extLst>
                <a:ext uri="{FF2B5EF4-FFF2-40B4-BE49-F238E27FC236}">
                  <a16:creationId xmlns:a16="http://schemas.microsoft.com/office/drawing/2014/main" id="{09214061-DCE9-1542-AB1E-78627F1C94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26079" y="3771903"/>
              <a:ext cx="1983179" cy="1115538"/>
            </a:xfrm>
            <a:prstGeom prst="rect">
              <a:avLst/>
            </a:prstGeom>
          </p:spPr>
        </p:pic>
        <p:pic>
          <p:nvPicPr>
            <p:cNvPr id="10" name="Picture 9" descr="A picture containing train, green, sitting, large&#10;&#10;Description automatically generated">
              <a:extLst>
                <a:ext uri="{FF2B5EF4-FFF2-40B4-BE49-F238E27FC236}">
                  <a16:creationId xmlns:a16="http://schemas.microsoft.com/office/drawing/2014/main" id="{AC18F60C-8222-304D-A8D6-7E7C5871A6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09258" y="3771903"/>
              <a:ext cx="1674260" cy="1115538"/>
            </a:xfrm>
            <a:prstGeom prst="rect">
              <a:avLst/>
            </a:prstGeom>
          </p:spPr>
        </p:pic>
      </p:grpSp>
    </p:spTree>
    <p:extLst>
      <p:ext uri="{BB962C8B-B14F-4D97-AF65-F5344CB8AC3E}">
        <p14:creationId xmlns:p14="http://schemas.microsoft.com/office/powerpoint/2010/main" val="67441996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outdoor, airplane, green, plane&#10;&#10;Description automatically generated">
            <a:extLst>
              <a:ext uri="{FF2B5EF4-FFF2-40B4-BE49-F238E27FC236}">
                <a16:creationId xmlns:a16="http://schemas.microsoft.com/office/drawing/2014/main" id="{434A8A59-70F7-CE46-897E-7DBD3EEE375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342900" y="1143000"/>
            <a:ext cx="4838700" cy="5029200"/>
          </a:xfrm>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Security</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pPr lvl="2"/>
            <a:r>
              <a:rPr lang="en-US" dirty="0"/>
              <a:t>802.1x</a:t>
            </a:r>
          </a:p>
          <a:p>
            <a:pPr lvl="2"/>
            <a:r>
              <a:rPr lang="en-US" dirty="0"/>
              <a:t>AES encryption</a:t>
            </a:r>
          </a:p>
          <a:p>
            <a:pPr lvl="2"/>
            <a:r>
              <a:rPr lang="en-US" dirty="0"/>
              <a:t>Active Directory</a:t>
            </a:r>
            <a:r>
              <a:rPr lang="en-US" baseline="30000" dirty="0"/>
              <a:t>®</a:t>
            </a:r>
            <a:r>
              <a:rPr lang="en-US" dirty="0"/>
              <a:t> authentication</a:t>
            </a:r>
          </a:p>
          <a:p>
            <a:pPr lvl="2"/>
            <a:r>
              <a:rPr lang="en-US" dirty="0"/>
              <a:t>Audit logging</a:t>
            </a:r>
          </a:p>
          <a:p>
            <a:pPr lvl="2"/>
            <a:r>
              <a:rPr lang="en-US" dirty="0"/>
              <a:t>Secure remote logging</a:t>
            </a:r>
          </a:p>
          <a:p>
            <a:pPr lvl="2"/>
            <a:r>
              <a:rPr lang="en-US" dirty="0"/>
              <a:t>SNMPv3 </a:t>
            </a:r>
          </a:p>
        </p:txBody>
      </p:sp>
      <p:sp>
        <p:nvSpPr>
          <p:cNvPr id="12" name="TextBox 11">
            <a:extLst>
              <a:ext uri="{FF2B5EF4-FFF2-40B4-BE49-F238E27FC236}">
                <a16:creationId xmlns:a16="http://schemas.microsoft.com/office/drawing/2014/main" id="{A1F2315E-EA47-F54E-9057-356327257C9C}"/>
              </a:ext>
            </a:extLst>
          </p:cNvPr>
          <p:cNvSpPr txBox="1"/>
          <p:nvPr/>
        </p:nvSpPr>
        <p:spPr>
          <a:xfrm>
            <a:off x="1181528" y="1632364"/>
            <a:ext cx="3161443" cy="954107"/>
          </a:xfrm>
          <a:prstGeom prst="rect">
            <a:avLst/>
          </a:prstGeom>
          <a:noFill/>
          <a:effectLst>
            <a:outerShdw blurRad="50800" dist="38100" dir="5400000" algn="t" rotWithShape="0">
              <a:schemeClr val="bg2">
                <a:lumMod val="75000"/>
                <a:alpha val="75000"/>
              </a:schemeClr>
            </a:outerShdw>
          </a:effectLst>
        </p:spPr>
        <p:txBody>
          <a:bodyPr wrap="none" rtlCol="0">
            <a:spAutoFit/>
          </a:bodyPr>
          <a:lstStyle/>
          <a:p>
            <a:pPr algn="ctr"/>
            <a:r>
              <a:rPr lang="en-US" sz="2800" b="1" dirty="0">
                <a:solidFill>
                  <a:srgbClr val="FFFFFF"/>
                </a:solidFill>
              </a:rPr>
              <a:t>Enterprise-grade </a:t>
            </a:r>
            <a:br>
              <a:rPr lang="en-US" sz="2800" b="1" dirty="0">
                <a:solidFill>
                  <a:srgbClr val="FFFFFF"/>
                </a:solidFill>
              </a:rPr>
            </a:br>
            <a:r>
              <a:rPr lang="en-US" sz="2800" b="1" dirty="0">
                <a:solidFill>
                  <a:srgbClr val="FFFFFF"/>
                </a:solidFill>
              </a:rPr>
              <a:t>network security</a:t>
            </a:r>
          </a:p>
        </p:txBody>
      </p:sp>
      <p:pic>
        <p:nvPicPr>
          <p:cNvPr id="17" name="Picture Placeholder 6">
            <a:extLst>
              <a:ext uri="{FF2B5EF4-FFF2-40B4-BE49-F238E27FC236}">
                <a16:creationId xmlns:a16="http://schemas.microsoft.com/office/drawing/2014/main" id="{694D1AC2-C7A7-F74D-876A-321D5A0E29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35" b="-446"/>
          <a:stretch/>
        </p:blipFill>
        <p:spPr>
          <a:xfrm>
            <a:off x="1533772" y="2732567"/>
            <a:ext cx="2456956" cy="2862650"/>
          </a:xfrm>
          <a:prstGeom prst="rect">
            <a:avLst/>
          </a:prstGeom>
          <a:effectLst>
            <a:outerShdw blurRad="50800" dist="38100" dir="5400000" algn="t" rotWithShape="0">
              <a:schemeClr val="bg2">
                <a:lumMod val="75000"/>
                <a:alpha val="75000"/>
              </a:schemeClr>
            </a:outerShdw>
          </a:effectLst>
        </p:spPr>
      </p:pic>
    </p:spTree>
    <p:extLst>
      <p:ext uri="{BB962C8B-B14F-4D97-AF65-F5344CB8AC3E}">
        <p14:creationId xmlns:p14="http://schemas.microsoft.com/office/powerpoint/2010/main" val="113387135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40C9A1A-771D-1A46-B818-1F89374C8349}"/>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l="1" r="146" b="-3784"/>
          <a:stretch/>
        </p:blipFill>
        <p:spPr>
          <a:xfrm>
            <a:off x="342900" y="1143000"/>
            <a:ext cx="4838700" cy="5029200"/>
          </a:xfrm>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Astonishing performance enhancements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normAutofit lnSpcReduction="10000"/>
          </a:bodyPr>
          <a:lstStyle/>
          <a:p>
            <a:r>
              <a:rPr lang="en-US" dirty="0"/>
              <a:t>15x Faster Processing</a:t>
            </a:r>
          </a:p>
          <a:p>
            <a:pPr lvl="3"/>
            <a:r>
              <a:rPr lang="en-US" dirty="0"/>
              <a:t>Multi-core processor 15x faster than 3-Series</a:t>
            </a:r>
          </a:p>
          <a:p>
            <a:pPr lvl="1"/>
            <a:endParaRPr lang="en-US" dirty="0"/>
          </a:p>
          <a:p>
            <a:r>
              <a:rPr lang="en-US" dirty="0"/>
              <a:t>4x More Memory</a:t>
            </a:r>
          </a:p>
          <a:p>
            <a:pPr lvl="3"/>
            <a:r>
              <a:rPr lang="en-US" dirty="0"/>
              <a:t>Up to 4x more memory than 3-Series</a:t>
            </a:r>
          </a:p>
          <a:p>
            <a:pPr marL="365760" lvl="3" indent="0">
              <a:buNone/>
            </a:pPr>
            <a:endParaRPr lang="en-US" dirty="0"/>
          </a:p>
          <a:p>
            <a:r>
              <a:rPr lang="en-US" dirty="0"/>
              <a:t>Easy Upgrade</a:t>
            </a:r>
          </a:p>
          <a:p>
            <a:pPr lvl="3"/>
            <a:r>
              <a:rPr lang="en-US" dirty="0"/>
              <a:t>No need for code changes, just a simple recompile.</a:t>
            </a:r>
          </a:p>
          <a:p>
            <a:pPr lvl="3"/>
            <a:endParaRPr lang="en-US" dirty="0"/>
          </a:p>
          <a:p>
            <a:r>
              <a:rPr lang="en-US" dirty="0"/>
              <a:t>Open Development</a:t>
            </a:r>
          </a:p>
          <a:p>
            <a:pPr lvl="3"/>
            <a:r>
              <a:rPr lang="en-US" dirty="0"/>
              <a:t>Built on standards and designed with security in mind. Use standard tools to create C# programs.</a:t>
            </a:r>
          </a:p>
        </p:txBody>
      </p:sp>
    </p:spTree>
    <p:extLst>
      <p:ext uri="{BB962C8B-B14F-4D97-AF65-F5344CB8AC3E}">
        <p14:creationId xmlns:p14="http://schemas.microsoft.com/office/powerpoint/2010/main" val="184928377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40C9A1A-771D-1A46-B818-1F89374C834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p:blipFill>
        <p:spPr>
          <a:xfrm>
            <a:off x="342900" y="1238250"/>
            <a:ext cx="4838700" cy="4838700"/>
          </a:xfrm>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Astonishing performance enhancements</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normAutofit/>
          </a:bodyPr>
          <a:lstStyle/>
          <a:p>
            <a:endParaRPr lang="en-US" dirty="0"/>
          </a:p>
          <a:p>
            <a:r>
              <a:rPr lang="en-US" dirty="0"/>
              <a:t>Open Development</a:t>
            </a:r>
          </a:p>
          <a:p>
            <a:pPr lvl="2">
              <a:lnSpc>
                <a:spcPct val="100000"/>
              </a:lnSpc>
            </a:pPr>
            <a:r>
              <a:rPr lang="en-US" dirty="0"/>
              <a:t>Operates up to 10 programs independently and simultaneously</a:t>
            </a:r>
          </a:p>
          <a:p>
            <a:pPr lvl="2">
              <a:lnSpc>
                <a:spcPct val="100000"/>
              </a:lnSpc>
            </a:pPr>
            <a:r>
              <a:rPr lang="en-US" dirty="0"/>
              <a:t>Organizes code into multiple smaller programs instead of one large one – makes programming, troubleshooting, and uploading faster and easier</a:t>
            </a:r>
          </a:p>
          <a:p>
            <a:pPr lvl="2">
              <a:lnSpc>
                <a:spcPct val="100000"/>
              </a:lnSpc>
            </a:pPr>
            <a:r>
              <a:rPr lang="en-US" dirty="0"/>
              <a:t>Develop and run programs on standard tools for system optimization </a:t>
            </a:r>
          </a:p>
        </p:txBody>
      </p:sp>
    </p:spTree>
    <p:extLst>
      <p:ext uri="{BB962C8B-B14F-4D97-AF65-F5344CB8AC3E}">
        <p14:creationId xmlns:p14="http://schemas.microsoft.com/office/powerpoint/2010/main" val="13157319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at a table in front of a window&#10;&#10;Description automatically generated">
            <a:extLst>
              <a:ext uri="{FF2B5EF4-FFF2-40B4-BE49-F238E27FC236}">
                <a16:creationId xmlns:a16="http://schemas.microsoft.com/office/drawing/2014/main" id="{A6C74E2E-44AA-3F47-A798-43A28BFFAAA6}"/>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5410200" y="304800"/>
            <a:ext cx="6438900" cy="5867400"/>
          </a:xfrm>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normAutofit/>
          </a:bodyPr>
          <a:lstStyle/>
          <a:p>
            <a:r>
              <a:rPr lang="en-US" dirty="0"/>
              <a:t>Architecture</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a:xfrm>
            <a:off x="342900" y="1485901"/>
            <a:ext cx="4739739" cy="4686300"/>
          </a:xfrm>
        </p:spPr>
        <p:txBody>
          <a:bodyPr/>
          <a:lstStyle/>
          <a:p>
            <a:pPr>
              <a:lnSpc>
                <a:spcPct val="100000"/>
              </a:lnSpc>
            </a:pPr>
            <a:endParaRPr lang="en-US" dirty="0"/>
          </a:p>
          <a:p>
            <a:pPr>
              <a:lnSpc>
                <a:spcPct val="100000"/>
              </a:lnSpc>
            </a:pPr>
            <a:endParaRPr lang="en-US" dirty="0"/>
          </a:p>
          <a:p>
            <a:pPr>
              <a:lnSpc>
                <a:spcPct val="100000"/>
              </a:lnSpc>
            </a:pPr>
            <a:r>
              <a:rPr lang="en-US" dirty="0"/>
              <a:t>Unique distributed architecture</a:t>
            </a:r>
          </a:p>
          <a:p>
            <a:pPr lvl="1">
              <a:lnSpc>
                <a:spcPct val="100000"/>
              </a:lnSpc>
            </a:pPr>
            <a:r>
              <a:rPr lang="en-US" dirty="0"/>
              <a:t>The only control platform that offers the ability to run on application- appropriate hardware or software.</a:t>
            </a:r>
          </a:p>
        </p:txBody>
      </p:sp>
    </p:spTree>
    <p:extLst>
      <p:ext uri="{BB962C8B-B14F-4D97-AF65-F5344CB8AC3E}">
        <p14:creationId xmlns:p14="http://schemas.microsoft.com/office/powerpoint/2010/main" val="89806598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at a table in front of a window&#10;&#10;Description automatically generated">
            <a:extLst>
              <a:ext uri="{FF2B5EF4-FFF2-40B4-BE49-F238E27FC236}">
                <a16:creationId xmlns:a16="http://schemas.microsoft.com/office/drawing/2014/main" id="{A6C74E2E-44AA-3F47-A798-43A28BFFAAA6}"/>
              </a:ext>
            </a:extLst>
          </p:cNvPr>
          <p:cNvPicPr>
            <a:picLocks noGrp="1" noChangeAspect="1"/>
          </p:cNvPicPr>
          <p:nvPr>
            <p:ph type="pic" sz="quarter" idx="10"/>
          </p:nvPr>
        </p:nvPicPr>
        <p:blipFill rotWithShape="1">
          <a:blip r:embed="rId2" cstate="print">
            <a:alphaModFix/>
            <a:extLst>
              <a:ext uri="{28A0092B-C50C-407E-A947-70E740481C1C}">
                <a14:useLocalDpi xmlns:a14="http://schemas.microsoft.com/office/drawing/2010/main"/>
              </a:ext>
            </a:extLst>
          </a:blip>
          <a:srcRect/>
          <a:stretch/>
        </p:blipFill>
        <p:spPr>
          <a:xfrm>
            <a:off x="5410200" y="304800"/>
            <a:ext cx="6438900" cy="5867400"/>
          </a:xfrm>
          <a:noFill/>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normAutofit/>
          </a:bodyPr>
          <a:lstStyle/>
          <a:p>
            <a:r>
              <a:rPr lang="en-US" dirty="0"/>
              <a:t>Architecture</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pPr>
              <a:lnSpc>
                <a:spcPct val="100000"/>
              </a:lnSpc>
            </a:pPr>
            <a:endParaRPr lang="en-US" dirty="0"/>
          </a:p>
          <a:p>
            <a:pPr>
              <a:lnSpc>
                <a:spcPct val="100000"/>
              </a:lnSpc>
            </a:pPr>
            <a:endParaRPr lang="en-US" dirty="0"/>
          </a:p>
          <a:p>
            <a:pPr>
              <a:lnSpc>
                <a:spcPct val="100000"/>
              </a:lnSpc>
            </a:pPr>
            <a:r>
              <a:rPr lang="en-US" dirty="0"/>
              <a:t>Distributed</a:t>
            </a:r>
          </a:p>
          <a:p>
            <a:pPr lvl="1">
              <a:lnSpc>
                <a:spcPct val="100000"/>
              </a:lnSpc>
            </a:pPr>
            <a:r>
              <a:rPr lang="en-US" dirty="0"/>
              <a:t>Peer-to-peer design allows for all components to work towards common tasks with minimal latency. </a:t>
            </a:r>
          </a:p>
        </p:txBody>
      </p:sp>
      <p:sp>
        <p:nvSpPr>
          <p:cNvPr id="16" name="Rectangle 15">
            <a:extLst>
              <a:ext uri="{FF2B5EF4-FFF2-40B4-BE49-F238E27FC236}">
                <a16:creationId xmlns:a16="http://schemas.microsoft.com/office/drawing/2014/main" id="{D619AFDA-0F64-2940-95F6-30787F2797FB}"/>
              </a:ext>
            </a:extLst>
          </p:cNvPr>
          <p:cNvSpPr/>
          <p:nvPr/>
        </p:nvSpPr>
        <p:spPr>
          <a:xfrm>
            <a:off x="5410200" y="304800"/>
            <a:ext cx="6438899" cy="5867400"/>
          </a:xfrm>
          <a:prstGeom prst="rect">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window, building&#10;&#10;Description automatically generated">
            <a:extLst>
              <a:ext uri="{FF2B5EF4-FFF2-40B4-BE49-F238E27FC236}">
                <a16:creationId xmlns:a16="http://schemas.microsoft.com/office/drawing/2014/main" id="{709A24A8-CB25-8343-9ED5-8EC86459DE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18026" y="1835314"/>
            <a:ext cx="2809014" cy="3187371"/>
          </a:xfrm>
          <a:prstGeom prst="rect">
            <a:avLst/>
          </a:prstGeom>
        </p:spPr>
      </p:pic>
      <p:pic>
        <p:nvPicPr>
          <p:cNvPr id="20" name="Picture 19" descr="A close up of a logo&#10;&#10;Description automatically generated">
            <a:extLst>
              <a:ext uri="{FF2B5EF4-FFF2-40B4-BE49-F238E27FC236}">
                <a16:creationId xmlns:a16="http://schemas.microsoft.com/office/drawing/2014/main" id="{04AF0AA2-8737-404C-9012-B9C3CD8B3794}"/>
              </a:ext>
            </a:extLst>
          </p:cNvPr>
          <p:cNvPicPr>
            <a:picLocks noChangeAspect="1"/>
          </p:cNvPicPr>
          <p:nvPr/>
        </p:nvPicPr>
        <p:blipFill>
          <a:blip r:embed="rId4" cstate="print">
            <a:alphaModFix amt="50000"/>
            <a:extLst>
              <a:ext uri="{28A0092B-C50C-407E-A947-70E740481C1C}">
                <a14:useLocalDpi xmlns:a14="http://schemas.microsoft.com/office/drawing/2010/main"/>
              </a:ext>
            </a:extLst>
          </a:blip>
          <a:stretch>
            <a:fillRect/>
          </a:stretch>
        </p:blipFill>
        <p:spPr>
          <a:xfrm>
            <a:off x="8834866" y="1835314"/>
            <a:ext cx="2809016" cy="3187371"/>
          </a:xfrm>
          <a:prstGeom prst="rect">
            <a:avLst/>
          </a:prstGeom>
        </p:spPr>
      </p:pic>
    </p:spTree>
    <p:extLst>
      <p:ext uri="{BB962C8B-B14F-4D97-AF65-F5344CB8AC3E}">
        <p14:creationId xmlns:p14="http://schemas.microsoft.com/office/powerpoint/2010/main" val="194443931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at a table in front of a window&#10;&#10;Description automatically generated">
            <a:extLst>
              <a:ext uri="{FF2B5EF4-FFF2-40B4-BE49-F238E27FC236}">
                <a16:creationId xmlns:a16="http://schemas.microsoft.com/office/drawing/2014/main" id="{A6C74E2E-44AA-3F47-A798-43A28BFFAAA6}"/>
              </a:ext>
            </a:extLst>
          </p:cNvPr>
          <p:cNvPicPr>
            <a:picLocks noGrp="1" noChangeAspect="1"/>
          </p:cNvPicPr>
          <p:nvPr>
            <p:ph type="pic" sz="quarter" idx="10"/>
          </p:nvPr>
        </p:nvPicPr>
        <p:blipFill rotWithShape="1">
          <a:blip r:embed="rId2" cstate="print">
            <a:alphaModFix/>
            <a:extLst>
              <a:ext uri="{28A0092B-C50C-407E-A947-70E740481C1C}">
                <a14:useLocalDpi xmlns:a14="http://schemas.microsoft.com/office/drawing/2010/main"/>
              </a:ext>
            </a:extLst>
          </a:blip>
          <a:srcRect/>
          <a:stretch/>
        </p:blipFill>
        <p:spPr>
          <a:xfrm>
            <a:off x="5410200" y="304800"/>
            <a:ext cx="6438900" cy="5867400"/>
          </a:xfrm>
          <a:noFill/>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normAutofit/>
          </a:bodyPr>
          <a:lstStyle/>
          <a:p>
            <a:r>
              <a:rPr lang="en-US" dirty="0"/>
              <a:t>Architecture</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a:xfrm>
            <a:off x="342900" y="1485901"/>
            <a:ext cx="4549734" cy="4686300"/>
          </a:xfrm>
        </p:spPr>
        <p:txBody>
          <a:bodyPr/>
          <a:lstStyle/>
          <a:p>
            <a:pPr>
              <a:lnSpc>
                <a:spcPct val="100000"/>
              </a:lnSpc>
            </a:pPr>
            <a:endParaRPr lang="en-US" dirty="0"/>
          </a:p>
          <a:p>
            <a:pPr>
              <a:lnSpc>
                <a:spcPct val="100000"/>
              </a:lnSpc>
            </a:pPr>
            <a:endParaRPr lang="en-US" dirty="0"/>
          </a:p>
          <a:p>
            <a:pPr>
              <a:lnSpc>
                <a:spcPct val="100000"/>
              </a:lnSpc>
            </a:pPr>
            <a:r>
              <a:rPr lang="en-US" dirty="0"/>
              <a:t>Centralized</a:t>
            </a:r>
          </a:p>
          <a:p>
            <a:pPr lvl="1">
              <a:lnSpc>
                <a:spcPct val="100000"/>
              </a:lnSpc>
            </a:pPr>
            <a:r>
              <a:rPr lang="en-US" dirty="0"/>
              <a:t>Efficient client-server design coordinates tasks from a single central point.</a:t>
            </a:r>
          </a:p>
        </p:txBody>
      </p:sp>
      <p:sp>
        <p:nvSpPr>
          <p:cNvPr id="2" name="Rectangle 1">
            <a:extLst>
              <a:ext uri="{FF2B5EF4-FFF2-40B4-BE49-F238E27FC236}">
                <a16:creationId xmlns:a16="http://schemas.microsoft.com/office/drawing/2014/main" id="{429BD62C-3DE2-E44A-92E4-610BFF1BDC6D}"/>
              </a:ext>
            </a:extLst>
          </p:cNvPr>
          <p:cNvSpPr/>
          <p:nvPr/>
        </p:nvSpPr>
        <p:spPr>
          <a:xfrm>
            <a:off x="5410200" y="304800"/>
            <a:ext cx="6438899" cy="5867400"/>
          </a:xfrm>
          <a:prstGeom prst="rect">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building, window&#10;&#10;Description automatically generated">
            <a:extLst>
              <a:ext uri="{FF2B5EF4-FFF2-40B4-BE49-F238E27FC236}">
                <a16:creationId xmlns:a16="http://schemas.microsoft.com/office/drawing/2014/main" id="{3C386DCA-29B8-114E-98EA-6C4D70498FC5}"/>
              </a:ext>
            </a:extLst>
          </p:cNvPr>
          <p:cNvPicPr>
            <a:picLocks noChangeAspect="1"/>
          </p:cNvPicPr>
          <p:nvPr/>
        </p:nvPicPr>
        <p:blipFill>
          <a:blip r:embed="rId3" cstate="print">
            <a:alphaModFix amt="50000"/>
            <a:extLst>
              <a:ext uri="{28A0092B-C50C-407E-A947-70E740481C1C}">
                <a14:useLocalDpi xmlns:a14="http://schemas.microsoft.com/office/drawing/2010/main"/>
              </a:ext>
            </a:extLst>
          </a:blip>
          <a:stretch>
            <a:fillRect/>
          </a:stretch>
        </p:blipFill>
        <p:spPr>
          <a:xfrm>
            <a:off x="5718026" y="1835313"/>
            <a:ext cx="2809014" cy="3187371"/>
          </a:xfrm>
          <a:prstGeom prst="rect">
            <a:avLst/>
          </a:prstGeom>
        </p:spPr>
      </p:pic>
      <p:pic>
        <p:nvPicPr>
          <p:cNvPr id="16" name="Picture 15" descr="A picture containing light&#10;&#10;Description automatically generated">
            <a:extLst>
              <a:ext uri="{FF2B5EF4-FFF2-40B4-BE49-F238E27FC236}">
                <a16:creationId xmlns:a16="http://schemas.microsoft.com/office/drawing/2014/main" id="{5746EF05-721A-1948-95AD-9F8423C6B0B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34868" y="1835313"/>
            <a:ext cx="2809014" cy="3187371"/>
          </a:xfrm>
          <a:prstGeom prst="rect">
            <a:avLst/>
          </a:prstGeom>
        </p:spPr>
      </p:pic>
    </p:spTree>
    <p:extLst>
      <p:ext uri="{BB962C8B-B14F-4D97-AF65-F5344CB8AC3E}">
        <p14:creationId xmlns:p14="http://schemas.microsoft.com/office/powerpoint/2010/main" val="4131863498"/>
      </p:ext>
    </p:extLst>
  </p:cSld>
  <p:clrMapOvr>
    <a:masterClrMapping/>
  </p:clrMapOvr>
  <p:transition>
    <p:fade/>
  </p:transition>
</p:sld>
</file>

<file path=ppt/theme/theme1.xml><?xml version="1.0" encoding="utf-8"?>
<a:theme xmlns:a="http://schemas.openxmlformats.org/drawingml/2006/main" name="Office Theme">
  <a:themeElements>
    <a:clrScheme name="Crestron">
      <a:dk1>
        <a:srgbClr val="3E484F"/>
      </a:dk1>
      <a:lt1>
        <a:srgbClr val="D7DFD7"/>
      </a:lt1>
      <a:dk2>
        <a:srgbClr val="004980"/>
      </a:dk2>
      <a:lt2>
        <a:srgbClr val="007CA0"/>
      </a:lt2>
      <a:accent1>
        <a:srgbClr val="7B7BBA"/>
      </a:accent1>
      <a:accent2>
        <a:srgbClr val="00AC80"/>
      </a:accent2>
      <a:accent3>
        <a:srgbClr val="D3DE44"/>
      </a:accent3>
      <a:accent4>
        <a:srgbClr val="0E99D6"/>
      </a:accent4>
      <a:accent5>
        <a:srgbClr val="BA1C83"/>
      </a:accent5>
      <a:accent6>
        <a:srgbClr val="F0563E"/>
      </a:accent6>
      <a:hlink>
        <a:srgbClr val="FCB544"/>
      </a:hlink>
      <a:folHlink>
        <a:srgbClr val="6219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12358</TotalTime>
  <Words>854</Words>
  <Application>Microsoft Office PowerPoint</Application>
  <PresentationFormat>Widescreen</PresentationFormat>
  <Paragraphs>213</Paragraphs>
  <Slides>21</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Arial Narrow</vt:lpstr>
      <vt:lpstr>Calibri</vt:lpstr>
      <vt:lpstr>Wingdings</vt:lpstr>
      <vt:lpstr>Office Theme</vt:lpstr>
      <vt:lpstr>Custom Design</vt:lpstr>
      <vt:lpstr>PowerPoint Presentation</vt:lpstr>
      <vt:lpstr>4-Series™ Control Platform</vt:lpstr>
      <vt:lpstr>4-Series Control Platform</vt:lpstr>
      <vt:lpstr>Security</vt:lpstr>
      <vt:lpstr>Astonishing performance enhancements</vt:lpstr>
      <vt:lpstr>Astonishing performance enhancements</vt:lpstr>
      <vt:lpstr>Architecture</vt:lpstr>
      <vt:lpstr>Architecture</vt:lpstr>
      <vt:lpstr>Architecture</vt:lpstr>
      <vt:lpstr>4-Series Control Platform</vt:lpstr>
      <vt:lpstr>RMC4</vt:lpstr>
      <vt:lpstr>DIN-AP4</vt:lpstr>
      <vt:lpstr>MC4</vt:lpstr>
      <vt:lpstr>CP4</vt:lpstr>
      <vt:lpstr>CP4N</vt:lpstr>
      <vt:lpstr>AV4</vt:lpstr>
      <vt:lpstr>PRO4</vt:lpstr>
      <vt:lpstr>Crestron Virtual Control</vt:lpstr>
      <vt:lpstr>Comparison: 3-Series®, 4-Series, and Virtual Control </vt:lpstr>
      <vt:lpstr>Flexible, simple deployment and management</vt:lpstr>
      <vt:lpstr>Learn more at  crestron.com/ControlSystems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Lisa Ridgwell</cp:lastModifiedBy>
  <cp:revision>171</cp:revision>
  <dcterms:created xsi:type="dcterms:W3CDTF">2019-02-13T18:43:35Z</dcterms:created>
  <dcterms:modified xsi:type="dcterms:W3CDTF">2020-09-18T18:46:41Z</dcterms:modified>
</cp:coreProperties>
</file>